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651" r:id="rId2"/>
    <p:sldMasterId id="2147483655" r:id="rId3"/>
  </p:sldMasterIdLst>
  <p:notesMasterIdLst>
    <p:notesMasterId r:id="rId11"/>
  </p:notesMasterIdLst>
  <p:handoutMasterIdLst>
    <p:handoutMasterId r:id="rId12"/>
  </p:handoutMasterIdLst>
  <p:sldIdLst>
    <p:sldId id="293" r:id="rId4"/>
    <p:sldId id="334" r:id="rId5"/>
    <p:sldId id="336" r:id="rId6"/>
    <p:sldId id="337" r:id="rId7"/>
    <p:sldId id="335" r:id="rId8"/>
    <p:sldId id="338" r:id="rId9"/>
    <p:sldId id="339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4D6A83"/>
    <a:srgbClr val="5D879B"/>
    <a:srgbClr val="84808A"/>
    <a:srgbClr val="DFE8ED"/>
    <a:srgbClr val="64A954"/>
    <a:srgbClr val="414546"/>
    <a:srgbClr val="5766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16" autoAdjust="0"/>
    <p:restoredTop sz="79395" autoAdjust="0"/>
  </p:normalViewPr>
  <p:slideViewPr>
    <p:cSldViewPr>
      <p:cViewPr varScale="1">
        <p:scale>
          <a:sx n="89" d="100"/>
          <a:sy n="89" d="100"/>
        </p:scale>
        <p:origin x="-1554" y="-96"/>
      </p:cViewPr>
      <p:guideLst>
        <p:guide orient="horz" pos="432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1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fld id="{CF3B2744-2E37-494B-8037-D2B2AF064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12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" charset="-128"/>
              </a:defRPr>
            </a:lvl1pPr>
          </a:lstStyle>
          <a:p>
            <a:pPr>
              <a:defRPr/>
            </a:pPr>
            <a:fld id="{040BE831-0F13-411C-AC1D-1184BE722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82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9D76A-F09F-4F41-8052-D2AF28D77522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B2013-27A5-4DA1-A985-BD8B443382FD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0"/>
            <a:ext cx="22098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4770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206B9-338C-4030-8B12-0A2765448446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838200"/>
            <a:ext cx="8458200" cy="54102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F3872-0CE2-4A17-81F8-45728BBEDC80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3505200"/>
            <a:ext cx="4152900" cy="205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3505200"/>
            <a:ext cx="4152900" cy="205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CC5C9-434B-4CC5-89C1-F4976B587A5B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505200"/>
            <a:ext cx="2114550" cy="266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505200"/>
            <a:ext cx="6191250" cy="266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3810000"/>
            <a:ext cx="4152900" cy="205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3810000"/>
            <a:ext cx="4152900" cy="205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D0008-31FE-4F35-B86F-5E9139F6575F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74638"/>
            <a:ext cx="211455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19125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41529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1529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B7649-FFAB-4799-A35F-92768314353C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AD88E-97DC-4A2D-B96D-AA0EBE50D0D1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DB088-5602-4DDA-8373-CD74CA52B34D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E6D1A-C547-4DE1-8A97-A2E2D3FC0AD0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E8171-DA3B-4C19-AA47-B394E3C89341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26A3E-C83B-413C-B185-61A8BB9CAC0E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19050">
            <a:solidFill>
              <a:srgbClr val="DFE8ED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8" charset="-128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381000" y="6477000"/>
            <a:ext cx="133562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800" dirty="0">
                <a:solidFill>
                  <a:srgbClr val="84808A"/>
                </a:solidFill>
                <a:latin typeface="Arial" charset="0"/>
                <a:ea typeface="ＭＳ Ｐゴシック" pitchFamily="8" charset="-128"/>
              </a:rPr>
              <a:t>© </a:t>
            </a:r>
            <a:r>
              <a:rPr lang="en-US" sz="800" dirty="0" smtClean="0">
                <a:solidFill>
                  <a:srgbClr val="84808A"/>
                </a:solidFill>
                <a:latin typeface="Arial" charset="0"/>
                <a:ea typeface="ＭＳ Ｐゴシック" pitchFamily="8" charset="-128"/>
              </a:rPr>
              <a:t>2010 </a:t>
            </a:r>
            <a:r>
              <a:rPr lang="en-US" sz="800" dirty="0">
                <a:solidFill>
                  <a:srgbClr val="84808A"/>
                </a:solidFill>
                <a:latin typeface="Arial" charset="0"/>
                <a:ea typeface="ＭＳ Ｐゴシック" pitchFamily="8" charset="-128"/>
              </a:rPr>
              <a:t>LabKey </a:t>
            </a:r>
            <a:r>
              <a:rPr lang="en-US" sz="800" dirty="0" smtClean="0">
                <a:solidFill>
                  <a:srgbClr val="84808A"/>
                </a:solidFill>
                <a:latin typeface="Arial" charset="0"/>
                <a:ea typeface="ＭＳ Ｐゴシック" pitchFamily="8" charset="-128"/>
              </a:rPr>
              <a:t>Software</a:t>
            </a:r>
            <a:endParaRPr lang="en-US" sz="800" dirty="0">
              <a:solidFill>
                <a:srgbClr val="84808A"/>
              </a:solidFill>
              <a:latin typeface="Arial" charset="0"/>
              <a:ea typeface="ＭＳ Ｐゴシック" pitchFamily="8" charset="-128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8382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477000"/>
            <a:ext cx="2895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934200" y="6477000"/>
            <a:ext cx="1905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rgbClr val="4D6A83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18FB915-D4F1-44C9-82F6-3B1D5D4610BE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pitchFamily="34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pitchFamily="34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pitchFamily="34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rgbClr val="64A954"/>
        </a:buClr>
        <a:buFont typeface="Wingdings 3" pitchFamily="18" charset="2"/>
        <a:buChar char=""/>
        <a:defRPr sz="2800">
          <a:solidFill>
            <a:srgbClr val="41454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Font typeface="Wingdings 3" pitchFamily="18" charset="2"/>
        <a:buChar char=""/>
        <a:defRPr sz="2400">
          <a:solidFill>
            <a:srgbClr val="414546"/>
          </a:solidFill>
          <a:latin typeface="+mn-lt"/>
          <a:ea typeface="+mn-ea"/>
        </a:defRPr>
      </a:lvl2pPr>
      <a:lvl3pPr marL="1084263" indent="-16986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har char="–"/>
        <a:defRPr sz="2000">
          <a:solidFill>
            <a:srgbClr val="414546"/>
          </a:solidFill>
          <a:latin typeface="+mn-lt"/>
          <a:ea typeface="+mn-ea"/>
        </a:defRPr>
      </a:lvl3pPr>
      <a:lvl4pPr marL="1490663" indent="-16986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Font typeface="Times"/>
        <a:buChar char="•"/>
        <a:defRPr sz="1600">
          <a:solidFill>
            <a:srgbClr val="414546"/>
          </a:solidFill>
          <a:latin typeface="+mn-lt"/>
          <a:ea typeface="+mn-ea"/>
        </a:defRPr>
      </a:lvl4pPr>
      <a:lvl5pPr marL="1879600" indent="-16986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har char="»"/>
        <a:defRPr sz="1200">
          <a:solidFill>
            <a:srgbClr val="414546"/>
          </a:solidFill>
          <a:latin typeface="+mn-lt"/>
          <a:ea typeface="+mn-ea"/>
        </a:defRPr>
      </a:lvl5pPr>
      <a:lvl6pPr marL="2336800" indent="-16986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har char="»"/>
        <a:defRPr sz="1200">
          <a:solidFill>
            <a:srgbClr val="414546"/>
          </a:solidFill>
          <a:latin typeface="+mn-lt"/>
          <a:ea typeface="+mn-ea"/>
        </a:defRPr>
      </a:lvl6pPr>
      <a:lvl7pPr marL="2794000" indent="-16986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har char="»"/>
        <a:defRPr sz="1200">
          <a:solidFill>
            <a:srgbClr val="414546"/>
          </a:solidFill>
          <a:latin typeface="+mn-lt"/>
          <a:ea typeface="+mn-ea"/>
        </a:defRPr>
      </a:lvl7pPr>
      <a:lvl8pPr marL="3251200" indent="-16986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har char="»"/>
        <a:defRPr sz="1200">
          <a:solidFill>
            <a:srgbClr val="414546"/>
          </a:solidFill>
          <a:latin typeface="+mn-lt"/>
          <a:ea typeface="+mn-ea"/>
        </a:defRPr>
      </a:lvl8pPr>
      <a:lvl9pPr marL="3708400" indent="-16986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har char="»"/>
        <a:defRPr sz="1200">
          <a:solidFill>
            <a:srgbClr val="41454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Enterprise Photo 1_ligh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251450" y="3411538"/>
            <a:ext cx="38925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7150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3505200"/>
            <a:ext cx="8458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19050">
            <a:solidFill>
              <a:srgbClr val="DFE8ED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8" charset="-128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381000" y="6477000"/>
            <a:ext cx="13350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800" dirty="0">
                <a:solidFill>
                  <a:srgbClr val="84808A"/>
                </a:solidFill>
                <a:latin typeface="Arial" charset="0"/>
                <a:ea typeface="ＭＳ Ｐゴシック" pitchFamily="8" charset="-128"/>
              </a:rPr>
              <a:t>© 2008 LabKey Software</a:t>
            </a:r>
          </a:p>
        </p:txBody>
      </p:sp>
      <p:sp>
        <p:nvSpPr>
          <p:cNvPr id="122888" name="Rectangle 3"/>
          <p:cNvSpPr>
            <a:spLocks noChangeArrowheads="1"/>
          </p:cNvSpPr>
          <p:nvPr/>
        </p:nvSpPr>
        <p:spPr bwMode="auto">
          <a:xfrm>
            <a:off x="7866063" y="6430963"/>
            <a:ext cx="12017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20000"/>
              </a:lnSpc>
              <a:defRPr/>
            </a:pPr>
            <a:r>
              <a:rPr lang="en-US" sz="1000" b="1">
                <a:solidFill>
                  <a:srgbClr val="B2B2B2"/>
                </a:solidFill>
                <a:latin typeface="Frutiger LT 45 Light"/>
              </a:rPr>
              <a:t>www.labkey.com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rgbClr val="64A954"/>
        </a:buClr>
        <a:buFont typeface="Wingdings 3" pitchFamily="18" charset="2"/>
        <a:buChar char="•"/>
        <a:defRPr sz="2800">
          <a:solidFill>
            <a:srgbClr val="41454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Font typeface="Wingdings 3" pitchFamily="18" charset="2"/>
        <a:buChar char="–"/>
        <a:defRPr sz="2400">
          <a:solidFill>
            <a:srgbClr val="414546"/>
          </a:solidFill>
          <a:latin typeface="+mn-lt"/>
          <a:ea typeface="+mn-ea"/>
        </a:defRPr>
      </a:lvl2pPr>
      <a:lvl3pPr marL="1084263" indent="-169863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har char="•"/>
        <a:defRPr sz="2000">
          <a:solidFill>
            <a:srgbClr val="414546"/>
          </a:solidFill>
          <a:latin typeface="+mn-lt"/>
          <a:ea typeface="+mn-ea"/>
        </a:defRPr>
      </a:lvl3pPr>
      <a:lvl4pPr marL="1490663" indent="-169863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Font typeface="Times"/>
        <a:buChar char="–"/>
        <a:defRPr sz="1600">
          <a:solidFill>
            <a:srgbClr val="414546"/>
          </a:solidFill>
          <a:latin typeface="+mn-lt"/>
          <a:ea typeface="+mn-ea"/>
        </a:defRPr>
      </a:lvl4pPr>
      <a:lvl5pPr marL="1879600" indent="-169863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har char="»"/>
        <a:defRPr sz="1200">
          <a:solidFill>
            <a:srgbClr val="414546"/>
          </a:solidFill>
          <a:latin typeface="+mn-lt"/>
          <a:ea typeface="+mn-ea"/>
        </a:defRPr>
      </a:lvl5pPr>
      <a:lvl6pPr marL="2336800" indent="-169863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1200">
          <a:solidFill>
            <a:srgbClr val="414546"/>
          </a:solidFill>
          <a:latin typeface="+mn-lt"/>
          <a:ea typeface="+mn-ea"/>
        </a:defRPr>
      </a:lvl6pPr>
      <a:lvl7pPr marL="2794000" indent="-169863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1200">
          <a:solidFill>
            <a:srgbClr val="414546"/>
          </a:solidFill>
          <a:latin typeface="+mn-lt"/>
          <a:ea typeface="+mn-ea"/>
        </a:defRPr>
      </a:lvl7pPr>
      <a:lvl8pPr marL="3251200" indent="-169863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1200">
          <a:solidFill>
            <a:srgbClr val="414546"/>
          </a:solidFill>
          <a:latin typeface="+mn-lt"/>
          <a:ea typeface="+mn-ea"/>
        </a:defRPr>
      </a:lvl8pPr>
      <a:lvl9pPr marL="3708400" indent="-169863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1200">
          <a:solidFill>
            <a:srgbClr val="41454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4" descr="LabKey_4Color_logo_reflection_onwhite_tag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444625" y="1774825"/>
            <a:ext cx="62547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0" name="Rectangle 3"/>
          <p:cNvSpPr>
            <a:spLocks noChangeArrowheads="1"/>
          </p:cNvSpPr>
          <p:nvPr/>
        </p:nvSpPr>
        <p:spPr bwMode="auto">
          <a:xfrm>
            <a:off x="7866063" y="6477000"/>
            <a:ext cx="12017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20000"/>
              </a:lnSpc>
              <a:defRPr/>
            </a:pPr>
            <a:r>
              <a:rPr lang="en-US" sz="1000" b="1">
                <a:solidFill>
                  <a:srgbClr val="5D879B"/>
                </a:solidFill>
                <a:latin typeface="Frutiger LT 45 Light"/>
              </a:rPr>
              <a:t>www.labkey.com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3810000"/>
            <a:ext cx="8458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76200" y="6567488"/>
            <a:ext cx="13239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800" dirty="0">
                <a:solidFill>
                  <a:srgbClr val="84808A"/>
                </a:solidFill>
                <a:latin typeface="Arial" charset="0"/>
                <a:ea typeface="ＭＳ Ｐゴシック" pitchFamily="8" charset="-128"/>
              </a:rPr>
              <a:t>© 2008 LabKey Software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rgbClr val="64A954"/>
        </a:buClr>
        <a:buFont typeface="Wingdings 3" pitchFamily="18" charset="2"/>
        <a:buChar char="•"/>
        <a:defRPr sz="2800">
          <a:solidFill>
            <a:srgbClr val="41454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Font typeface="Wingdings 3" pitchFamily="18" charset="2"/>
        <a:buChar char="–"/>
        <a:defRPr sz="2400">
          <a:solidFill>
            <a:srgbClr val="414546"/>
          </a:solidFill>
          <a:latin typeface="+mn-lt"/>
          <a:ea typeface="+mn-ea"/>
        </a:defRPr>
      </a:lvl2pPr>
      <a:lvl3pPr marL="1084263" indent="-169863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har char="•"/>
        <a:defRPr sz="2000">
          <a:solidFill>
            <a:srgbClr val="414546"/>
          </a:solidFill>
          <a:latin typeface="+mn-lt"/>
          <a:ea typeface="+mn-ea"/>
        </a:defRPr>
      </a:lvl3pPr>
      <a:lvl4pPr marL="1490663" indent="-169863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Font typeface="Times"/>
        <a:buChar char="–"/>
        <a:defRPr sz="1600">
          <a:solidFill>
            <a:srgbClr val="414546"/>
          </a:solidFill>
          <a:latin typeface="+mn-lt"/>
          <a:ea typeface="+mn-ea"/>
        </a:defRPr>
      </a:lvl4pPr>
      <a:lvl5pPr marL="1879600" indent="-169863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har char="»"/>
        <a:defRPr sz="1200">
          <a:solidFill>
            <a:srgbClr val="414546"/>
          </a:solidFill>
          <a:latin typeface="+mn-lt"/>
          <a:ea typeface="+mn-ea"/>
        </a:defRPr>
      </a:lvl5pPr>
      <a:lvl6pPr marL="2336800" indent="-169863" algn="l" rtl="0" fontAlgn="base">
        <a:lnSpc>
          <a:spcPct val="90000"/>
        </a:lnSpc>
        <a:spcBef>
          <a:spcPct val="25000"/>
        </a:spcBef>
        <a:spcAft>
          <a:spcPct val="0"/>
        </a:spcAft>
        <a:defRPr sz="1200">
          <a:solidFill>
            <a:srgbClr val="414546"/>
          </a:solidFill>
          <a:latin typeface="+mn-lt"/>
          <a:ea typeface="+mn-ea"/>
        </a:defRPr>
      </a:lvl6pPr>
      <a:lvl7pPr marL="2794000" indent="-169863" algn="l" rtl="0" fontAlgn="base">
        <a:lnSpc>
          <a:spcPct val="90000"/>
        </a:lnSpc>
        <a:spcBef>
          <a:spcPct val="25000"/>
        </a:spcBef>
        <a:spcAft>
          <a:spcPct val="0"/>
        </a:spcAft>
        <a:defRPr sz="1200">
          <a:solidFill>
            <a:srgbClr val="414546"/>
          </a:solidFill>
          <a:latin typeface="+mn-lt"/>
          <a:ea typeface="+mn-ea"/>
        </a:defRPr>
      </a:lvl7pPr>
      <a:lvl8pPr marL="3251200" indent="-169863" algn="l" rtl="0" fontAlgn="base">
        <a:lnSpc>
          <a:spcPct val="90000"/>
        </a:lnSpc>
        <a:spcBef>
          <a:spcPct val="25000"/>
        </a:spcBef>
        <a:spcAft>
          <a:spcPct val="0"/>
        </a:spcAft>
        <a:defRPr sz="1200">
          <a:solidFill>
            <a:srgbClr val="414546"/>
          </a:solidFill>
          <a:latin typeface="+mn-lt"/>
          <a:ea typeface="+mn-ea"/>
        </a:defRPr>
      </a:lvl8pPr>
      <a:lvl9pPr marL="3708400" indent="-169863" algn="l" rtl="0" fontAlgn="base">
        <a:lnSpc>
          <a:spcPct val="90000"/>
        </a:lnSpc>
        <a:spcBef>
          <a:spcPct val="25000"/>
        </a:spcBef>
        <a:spcAft>
          <a:spcPct val="0"/>
        </a:spcAft>
        <a:defRPr sz="1200">
          <a:solidFill>
            <a:srgbClr val="41454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jeckels@labkey.co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endParaRPr lang="en-US" dirty="0" smtClean="0"/>
          </a:p>
          <a:p>
            <a:pPr>
              <a:buFont typeface="Wingdings 3" pitchFamily="18" charset="2"/>
              <a:buNone/>
            </a:pPr>
            <a:r>
              <a:rPr lang="en-US" dirty="0" smtClean="0"/>
              <a:t>LabKey Server 10.3 and Office Hours</a:t>
            </a:r>
            <a:endParaRPr lang="en-US" dirty="0" smtClean="0"/>
          </a:p>
          <a:p>
            <a:pPr>
              <a:buFont typeface="Wingdings 3" pitchFamily="18" charset="2"/>
              <a:buNone/>
            </a:pPr>
            <a:endParaRPr lang="en-US" dirty="0" smtClean="0"/>
          </a:p>
          <a:p>
            <a:pPr>
              <a:buFont typeface="Wingdings 3" pitchFamily="18" charset="2"/>
              <a:buNone/>
            </a:pPr>
            <a:r>
              <a:rPr lang="en-US" sz="2000" dirty="0" smtClean="0"/>
              <a:t>Josh </a:t>
            </a:r>
            <a:r>
              <a:rPr lang="en-US" sz="2000" dirty="0" smtClean="0"/>
              <a:t>Eckels, LabKey Software</a:t>
            </a:r>
          </a:p>
          <a:p>
            <a:pPr>
              <a:buFont typeface="Wingdings 3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LabKey Server 10.3</a:t>
            </a:r>
            <a:endParaRPr lang="en-US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Officially released on November 30, 2010</a:t>
            </a:r>
          </a:p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public release of LabKey Server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5DDD26-AC8E-4048-871A-7DA63F8A31D6}" type="slidenum">
              <a:rPr lang="en-US" smtClean="0"/>
              <a:pPr>
                <a:defRPr/>
              </a:pPr>
              <a:t>2</a:t>
            </a:fld>
            <a:endParaRPr lang="en-US" sz="1400" b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8458200" cy="271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LabKey Server 10.3: New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“Seattle” web theme</a:t>
            </a:r>
          </a:p>
          <a:p>
            <a:pPr lvl="1"/>
            <a:r>
              <a:rPr lang="en-US" dirty="0" smtClean="0"/>
              <a:t>Cleaner user interface</a:t>
            </a:r>
          </a:p>
          <a:p>
            <a:pPr lvl="1"/>
            <a:r>
              <a:rPr lang="en-US" dirty="0" smtClean="0"/>
              <a:t>More consistent look and feel across product</a:t>
            </a:r>
          </a:p>
          <a:p>
            <a:r>
              <a:rPr lang="en-US" dirty="0" smtClean="0"/>
              <a:t>Customize </a:t>
            </a:r>
            <a:r>
              <a:rPr lang="en-US" dirty="0"/>
              <a:t>View</a:t>
            </a:r>
          </a:p>
          <a:p>
            <a:pPr lvl="1"/>
            <a:r>
              <a:rPr lang="en-US" dirty="0" smtClean="0"/>
              <a:t>User interface redesign</a:t>
            </a:r>
            <a:endParaRPr lang="en-US" dirty="0"/>
          </a:p>
          <a:p>
            <a:pPr lvl="1"/>
            <a:r>
              <a:rPr lang="en-US" dirty="0"/>
              <a:t>Dynamic (AJAX-style) content reloading</a:t>
            </a:r>
          </a:p>
          <a:p>
            <a:r>
              <a:rPr lang="en-US" dirty="0"/>
              <a:t>MS2</a:t>
            </a:r>
          </a:p>
          <a:p>
            <a:pPr lvl="1"/>
            <a:r>
              <a:rPr lang="en-US" dirty="0"/>
              <a:t>Compare runs based on normalized </a:t>
            </a:r>
            <a:r>
              <a:rPr lang="en-US" dirty="0" err="1"/>
              <a:t>ProteinProphet</a:t>
            </a:r>
            <a:r>
              <a:rPr lang="en-US" dirty="0"/>
              <a:t> groups</a:t>
            </a:r>
          </a:p>
          <a:p>
            <a:pPr lvl="1"/>
            <a:r>
              <a:rPr lang="en-US" dirty="0"/>
              <a:t>Improved data grids for many MS2-based views</a:t>
            </a:r>
          </a:p>
          <a:p>
            <a:r>
              <a:rPr lang="en-US" dirty="0"/>
              <a:t>Dataset performance via hard table management</a:t>
            </a:r>
          </a:p>
          <a:p>
            <a:r>
              <a:rPr lang="en-US" dirty="0"/>
              <a:t>Conditional formatting for data </a:t>
            </a:r>
            <a:r>
              <a:rPr lang="en-US" dirty="0" smtClean="0"/>
              <a:t>grids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4CC5C9-434B-4CC5-89C1-F4976B587A5B}" type="slidenum">
              <a:rPr lang="en-US" smtClean="0"/>
              <a:pPr>
                <a:defRPr/>
              </a:pPr>
              <a:t>3</a:t>
            </a:fld>
            <a:endParaRPr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44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LabKey Server 10.3: API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LabKey SQL</a:t>
            </a:r>
          </a:p>
          <a:p>
            <a:pPr lvl="1"/>
            <a:r>
              <a:rPr lang="en-US" dirty="0" smtClean="0"/>
              <a:t>GROUP_CONCAT</a:t>
            </a:r>
          </a:p>
          <a:p>
            <a:pPr lvl="1"/>
            <a:r>
              <a:rPr lang="en-US" dirty="0" smtClean="0"/>
              <a:t>SELECT * - table name/alias prefix is now longer required</a:t>
            </a:r>
          </a:p>
          <a:p>
            <a:r>
              <a:rPr lang="en-US" dirty="0" err="1" smtClean="0"/>
              <a:t>ExtJS</a:t>
            </a:r>
            <a:r>
              <a:rPr lang="en-US" dirty="0" smtClean="0"/>
              <a:t> 3.2.2</a:t>
            </a:r>
          </a:p>
          <a:p>
            <a:r>
              <a:rPr lang="en-US" dirty="0" smtClean="0"/>
              <a:t>APIs to create and manage projects, folders, and workbooks</a:t>
            </a:r>
          </a:p>
          <a:p>
            <a:r>
              <a:rPr lang="en-US" dirty="0" smtClean="0"/>
              <a:t>More options for customizing button bars for data grids</a:t>
            </a:r>
          </a:p>
          <a:p>
            <a:pPr lvl="1"/>
            <a:r>
              <a:rPr lang="en-US" dirty="0" smtClean="0"/>
              <a:t>Permission aware buttons</a:t>
            </a:r>
          </a:p>
          <a:p>
            <a:pPr lvl="1"/>
            <a:r>
              <a:rPr lang="en-US" dirty="0" smtClean="0"/>
              <a:t>Easier to specify target location within bar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4CC5C9-434B-4CC5-89C1-F4976B587A5B}" type="slidenum">
              <a:rPr lang="en-US" smtClean="0"/>
              <a:pPr>
                <a:defRPr/>
              </a:pPr>
              <a:t>4</a:t>
            </a:fld>
            <a:endParaRPr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1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LabKey Server 10.3: Custom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Genotyping</a:t>
            </a:r>
          </a:p>
          <a:p>
            <a:pPr lvl="1"/>
            <a:r>
              <a:rPr lang="en-US" dirty="0"/>
              <a:t>Integration with Galaxy</a:t>
            </a:r>
          </a:p>
          <a:p>
            <a:pPr lvl="1"/>
            <a:r>
              <a:rPr lang="en-US" dirty="0"/>
              <a:t>Sequence, sample, and metadata management</a:t>
            </a:r>
          </a:p>
          <a:p>
            <a:r>
              <a:rPr lang="en-US" dirty="0" smtClean="0"/>
              <a:t>Reagent</a:t>
            </a:r>
          </a:p>
          <a:p>
            <a:pPr lvl="1"/>
            <a:r>
              <a:rPr lang="en-US" dirty="0" smtClean="0"/>
              <a:t>Track reagents, lots, manufacturers,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Many data types can include customized properties</a:t>
            </a:r>
          </a:p>
          <a:p>
            <a:r>
              <a:rPr lang="en-US" dirty="0" smtClean="0"/>
              <a:t>Primate EHR</a:t>
            </a:r>
          </a:p>
          <a:p>
            <a:pPr lvl="1"/>
            <a:r>
              <a:rPr lang="en-US" dirty="0" smtClean="0"/>
              <a:t>Lots of new reporting</a:t>
            </a:r>
          </a:p>
          <a:p>
            <a:pPr lvl="1"/>
            <a:r>
              <a:rPr lang="en-US" dirty="0" smtClean="0"/>
              <a:t>Beta data entry through LabKey Server</a:t>
            </a:r>
          </a:p>
          <a:p>
            <a:r>
              <a:rPr lang="en-US" dirty="0" smtClean="0"/>
              <a:t>Study dataset visualization wizard</a:t>
            </a:r>
          </a:p>
          <a:p>
            <a:endParaRPr lang="en-US" sz="2000" dirty="0" smtClean="0"/>
          </a:p>
          <a:p>
            <a:r>
              <a:rPr lang="en-US" sz="2000" dirty="0" smtClean="0"/>
              <a:t>Not yet included in standard download, contact us if interested!</a:t>
            </a:r>
          </a:p>
          <a:p>
            <a:pPr lvl="1"/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4CC5C9-434B-4CC5-89C1-F4976B587A5B}" type="slidenum">
              <a:rPr lang="en-US" smtClean="0"/>
              <a:pPr>
                <a:defRPr/>
              </a:pPr>
              <a:t>5</a:t>
            </a:fld>
            <a:endParaRPr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3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LabKey Server 11.1: Sneak Peak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Enhanced assay/dataset integration</a:t>
            </a:r>
          </a:p>
          <a:p>
            <a:r>
              <a:rPr lang="en-US" dirty="0" smtClean="0"/>
              <a:t>More database functions available in LabKey SQL</a:t>
            </a:r>
          </a:p>
          <a:p>
            <a:r>
              <a:rPr lang="en-US" dirty="0" smtClean="0"/>
              <a:t>More APIs available to validation scripts</a:t>
            </a:r>
          </a:p>
          <a:p>
            <a:r>
              <a:rPr lang="en-US" dirty="0" smtClean="0"/>
              <a:t>Reporting</a:t>
            </a:r>
          </a:p>
          <a:p>
            <a:pPr lvl="1"/>
            <a:r>
              <a:rPr lang="en-US" dirty="0" smtClean="0"/>
              <a:t>More rich, interactive visualizations</a:t>
            </a:r>
            <a:endParaRPr lang="en-US" dirty="0"/>
          </a:p>
          <a:p>
            <a:pPr lvl="1"/>
            <a:r>
              <a:rPr lang="en-US" dirty="0" smtClean="0"/>
              <a:t>Enhanced UI for viewing R reports</a:t>
            </a:r>
          </a:p>
          <a:p>
            <a:r>
              <a:rPr lang="en-US" dirty="0" smtClean="0"/>
              <a:t>Guava and </a:t>
            </a:r>
            <a:r>
              <a:rPr lang="en-US" dirty="0" err="1" smtClean="0"/>
              <a:t>Elispot</a:t>
            </a:r>
            <a:r>
              <a:rPr lang="en-US" dirty="0" smtClean="0"/>
              <a:t> assay enhancements</a:t>
            </a:r>
          </a:p>
          <a:p>
            <a:r>
              <a:rPr lang="en-US" dirty="0" smtClean="0"/>
              <a:t>Easier assay data import workflow</a:t>
            </a:r>
          </a:p>
          <a:p>
            <a:endParaRPr lang="en-US" dirty="0"/>
          </a:p>
          <a:p>
            <a:r>
              <a:rPr lang="en-US" dirty="0" smtClean="0"/>
              <a:t>Release scheduled for spring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4CC5C9-434B-4CC5-89C1-F4976B587A5B}" type="slidenum">
              <a:rPr lang="en-US" smtClean="0"/>
              <a:pPr>
                <a:defRPr/>
              </a:pPr>
              <a:t>6</a:t>
            </a:fld>
            <a:endParaRPr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9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Questions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/>
              <a:t>Josh Eckels</a:t>
            </a:r>
          </a:p>
          <a:p>
            <a:r>
              <a:rPr lang="en-US" sz="2000" dirty="0" smtClean="0">
                <a:hlinkClick r:id="rId2"/>
              </a:rPr>
              <a:t>jeckels@labkey.com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4CC5C9-434B-4CC5-89C1-F4976B587A5B}" type="slidenum">
              <a:rPr lang="en-US" smtClean="0"/>
              <a:pPr>
                <a:defRPr/>
              </a:pPr>
              <a:t>7</a:t>
            </a:fld>
            <a:endParaRPr lang="en-US" sz="14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bKey Template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Blank Presentation">
  <a:themeElements>
    <a:clrScheme name="4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LabKey Template</Template>
  <TotalTime>90</TotalTime>
  <Words>256</Words>
  <Application>Microsoft Office PowerPoint</Application>
  <PresentationFormat>On-screen Show (4:3)</PresentationFormat>
  <Paragraphs>62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LabKey Template</vt:lpstr>
      <vt:lpstr>1_Blank Presentation</vt:lpstr>
      <vt:lpstr>4_Blank Presentation</vt:lpstr>
      <vt:lpstr>PowerPoint Presentation</vt:lpstr>
      <vt:lpstr>LabKey Server 10.3</vt:lpstr>
      <vt:lpstr>LabKey Server 10.3: New Features</vt:lpstr>
      <vt:lpstr>LabKey Server 10.3: API changes</vt:lpstr>
      <vt:lpstr>LabKey Server 10.3: Custom Modules</vt:lpstr>
      <vt:lpstr>LabKey Server 11.1: Sneak Peak</vt:lpstr>
      <vt:lpstr>Questions</vt:lpstr>
    </vt:vector>
  </TitlesOfParts>
  <Company>LabKey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Eckels</dc:creator>
  <cp:lastModifiedBy>Josh Eckels</cp:lastModifiedBy>
  <cp:revision>6</cp:revision>
  <dcterms:created xsi:type="dcterms:W3CDTF">2010-12-08T18:01:02Z</dcterms:created>
  <dcterms:modified xsi:type="dcterms:W3CDTF">2010-12-08T19:31:36Z</dcterms:modified>
</cp:coreProperties>
</file>