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3" r:id="rId3"/>
    <p:sldId id="269" r:id="rId4"/>
    <p:sldId id="302" r:id="rId5"/>
    <p:sldId id="315" r:id="rId6"/>
    <p:sldId id="267" r:id="rId7"/>
    <p:sldId id="300" r:id="rId8"/>
    <p:sldId id="313" r:id="rId9"/>
    <p:sldId id="31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5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E29381-1166-4BEC-B4CF-80CC8E41468A}" type="datetimeFigureOut">
              <a:rPr lang="en-US" smtClean="0"/>
              <a:t>2009-08-31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E74226-8BEA-4B67-9D3F-008C2C98669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E74226-8BEA-4B67-9D3F-008C2C98669B}"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E74226-8BEA-4B67-9D3F-008C2C98669B}"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E74226-8BEA-4B67-9D3F-008C2C98669B}"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E74226-8BEA-4B67-9D3F-008C2C98669B}"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E74226-8BEA-4B67-9D3F-008C2C98669B}"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E74226-8BEA-4B67-9D3F-008C2C98669B}"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E74226-8BEA-4B67-9D3F-008C2C98669B}"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E74226-8BEA-4B67-9D3F-008C2C98669B}"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7FF7BF-53E5-4EB7-8FF1-7E288E6EFA27}"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A208CA-43C0-458D-9B44-395746B3B3A9}" type="datetimeFigureOut">
              <a:rPr lang="en-US" smtClean="0"/>
              <a:pPr/>
              <a:t>2009-08-31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D036D-A6F9-4AC1-BD95-90F1AA26A0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208CA-43C0-458D-9B44-395746B3B3A9}" type="datetimeFigureOut">
              <a:rPr lang="en-US" smtClean="0"/>
              <a:pPr/>
              <a:t>2009-08-31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D036D-A6F9-4AC1-BD95-90F1AA26A0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208CA-43C0-458D-9B44-395746B3B3A9}" type="datetimeFigureOut">
              <a:rPr lang="en-US" smtClean="0"/>
              <a:pPr/>
              <a:t>2009-08-31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D036D-A6F9-4AC1-BD95-90F1AA26A0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208CA-43C0-458D-9B44-395746B3B3A9}" type="datetimeFigureOut">
              <a:rPr lang="en-US" smtClean="0"/>
              <a:pPr/>
              <a:t>2009-08-31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D036D-A6F9-4AC1-BD95-90F1AA26A0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208CA-43C0-458D-9B44-395746B3B3A9}" type="datetimeFigureOut">
              <a:rPr lang="en-US" smtClean="0"/>
              <a:pPr/>
              <a:t>2009-08-31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D036D-A6F9-4AC1-BD95-90F1AA26A0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208CA-43C0-458D-9B44-395746B3B3A9}" type="datetimeFigureOut">
              <a:rPr lang="en-US" smtClean="0"/>
              <a:pPr/>
              <a:t>2009-08-31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D036D-A6F9-4AC1-BD95-90F1AA26A0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A208CA-43C0-458D-9B44-395746B3B3A9}" type="datetimeFigureOut">
              <a:rPr lang="en-US" smtClean="0"/>
              <a:pPr/>
              <a:t>2009-08-31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D036D-A6F9-4AC1-BD95-90F1AA26A0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A208CA-43C0-458D-9B44-395746B3B3A9}" type="datetimeFigureOut">
              <a:rPr lang="en-US" smtClean="0"/>
              <a:pPr/>
              <a:t>2009-08-31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D036D-A6F9-4AC1-BD95-90F1AA26A0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208CA-43C0-458D-9B44-395746B3B3A9}" type="datetimeFigureOut">
              <a:rPr lang="en-US" smtClean="0"/>
              <a:pPr/>
              <a:t>2009-08-31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D036D-A6F9-4AC1-BD95-90F1AA26A0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208CA-43C0-458D-9B44-395746B3B3A9}" type="datetimeFigureOut">
              <a:rPr lang="en-US" smtClean="0"/>
              <a:pPr/>
              <a:t>2009-08-31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D036D-A6F9-4AC1-BD95-90F1AA26A0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208CA-43C0-458D-9B44-395746B3B3A9}" type="datetimeFigureOut">
              <a:rPr lang="en-US" smtClean="0"/>
              <a:pPr/>
              <a:t>2009-08-31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D036D-A6F9-4AC1-BD95-90F1AA26A0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208CA-43C0-458D-9B44-395746B3B3A9}" type="datetimeFigureOut">
              <a:rPr lang="en-US" smtClean="0"/>
              <a:pPr/>
              <a:t>2009-08-31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D036D-A6F9-4AC1-BD95-90F1AA26A0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Interacting with Assay Data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Ways to </a:t>
            </a:r>
            <a:r>
              <a:rPr lang="en-US" dirty="0" smtClean="0"/>
              <a:t>Interact:</a:t>
            </a:r>
            <a:endParaRPr lang="en-US" dirty="0"/>
          </a:p>
        </p:txBody>
      </p:sp>
      <p:sp>
        <p:nvSpPr>
          <p:cNvPr id="3" name="Content Placeholder 2"/>
          <p:cNvSpPr>
            <a:spLocks noGrp="1"/>
          </p:cNvSpPr>
          <p:nvPr>
            <p:ph idx="1"/>
          </p:nvPr>
        </p:nvSpPr>
        <p:spPr/>
        <p:txBody>
          <a:bodyPr/>
          <a:lstStyle/>
          <a:p>
            <a:r>
              <a:rPr lang="en-US" dirty="0" smtClean="0"/>
              <a:t>Experiment: cuts across all assay types</a:t>
            </a:r>
          </a:p>
          <a:p>
            <a:r>
              <a:rPr lang="en-US" dirty="0" smtClean="0"/>
              <a:t>Assay: by batch, run or sample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Assay View:</a:t>
            </a:r>
            <a:endParaRPr lang="en-US" dirty="0"/>
          </a:p>
        </p:txBody>
      </p:sp>
      <p:sp>
        <p:nvSpPr>
          <p:cNvPr id="5" name="Content Placeholder 4"/>
          <p:cNvSpPr>
            <a:spLocks noGrp="1"/>
          </p:cNvSpPr>
          <p:nvPr>
            <p:ph idx="1"/>
          </p:nvPr>
        </p:nvSpPr>
        <p:spPr>
          <a:xfrm>
            <a:off x="457200" y="1600200"/>
            <a:ext cx="8534400" cy="3200400"/>
          </a:xfrm>
        </p:spPr>
        <p:txBody>
          <a:bodyPr>
            <a:normAutofit fontScale="55000" lnSpcReduction="20000"/>
          </a:bodyPr>
          <a:lstStyle/>
          <a:p>
            <a:r>
              <a:rPr lang="en-US" dirty="0" smtClean="0"/>
              <a:t>Most of this already exists in </a:t>
            </a:r>
            <a:r>
              <a:rPr lang="en-US" dirty="0" err="1" smtClean="0"/>
              <a:t>labkey</a:t>
            </a:r>
            <a:endParaRPr lang="en-US" dirty="0" smtClean="0"/>
          </a:p>
          <a:p>
            <a:r>
              <a:rPr lang="en-US" dirty="0" smtClean="0"/>
              <a:t>Should give user a grid of data from one assay by either batch, run or sample (like grid here: /assay/home/</a:t>
            </a:r>
            <a:r>
              <a:rPr lang="en-US" dirty="0" err="1" smtClean="0"/>
              <a:t>assayRuns.view</a:t>
            </a:r>
            <a:r>
              <a:rPr lang="en-US" dirty="0" smtClean="0"/>
              <a:t>)</a:t>
            </a:r>
          </a:p>
          <a:p>
            <a:r>
              <a:rPr lang="en-US" dirty="0" smtClean="0"/>
              <a:t>I believe much of this already is possible in text-assays, but we should be able to define the defaul</a:t>
            </a:r>
            <a:r>
              <a:rPr lang="en-US" dirty="0" smtClean="0"/>
              <a:t>t view for each grid (batch/run/sample) as text. This way it gets packaged when the assay is </a:t>
            </a:r>
            <a:r>
              <a:rPr lang="en-US" dirty="0" smtClean="0"/>
              <a:t>distributed</a:t>
            </a:r>
          </a:p>
          <a:p>
            <a:r>
              <a:rPr lang="en-US" dirty="0" smtClean="0"/>
              <a:t>The fields of these grids might not actually be the same as the underlying table.  It would be useful to be able to write a query and use it to replace the table (also defined as a text-file)</a:t>
            </a:r>
          </a:p>
          <a:p>
            <a:r>
              <a:rPr lang="en-US" dirty="0" smtClean="0"/>
              <a:t>Each view might have an ‘add sample button’, much like regular lists.  This produces a form with batch/run/results fields.  It creates a single-sample run without user knowing it</a:t>
            </a:r>
            <a:endParaRPr lang="en-US" dirty="0"/>
          </a:p>
        </p:txBody>
      </p:sp>
      <p:pic>
        <p:nvPicPr>
          <p:cNvPr id="2050" name="Picture 3"/>
          <p:cNvPicPr>
            <a:picLocks noChangeAspect="1" noChangeArrowheads="1"/>
          </p:cNvPicPr>
          <p:nvPr/>
        </p:nvPicPr>
        <p:blipFill>
          <a:blip r:embed="rId3" cstate="print"/>
          <a:srcRect l="5556" t="34286" r="22222" b="11837"/>
          <a:stretch>
            <a:fillRect/>
          </a:stretch>
        </p:blipFill>
        <p:spPr bwMode="auto">
          <a:xfrm>
            <a:off x="2971800" y="4343400"/>
            <a:ext cx="5569526" cy="2356338"/>
          </a:xfrm>
          <a:prstGeom prst="rect">
            <a:avLst/>
          </a:prstGeom>
          <a:noFill/>
          <a:ln w="9525">
            <a:solidFill>
              <a:schemeClr val="tx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00600" y="1676400"/>
            <a:ext cx="4191000" cy="3124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noChangeArrowheads="1"/>
          </p:cNvPicPr>
          <p:nvPr/>
        </p:nvPicPr>
        <p:blipFill>
          <a:blip r:embed="rId3" cstate="print"/>
          <a:srcRect l="46111" t="75556" r="32778" b="11111"/>
          <a:stretch>
            <a:fillRect/>
          </a:stretch>
        </p:blipFill>
        <p:spPr bwMode="auto">
          <a:xfrm>
            <a:off x="5715000" y="3886200"/>
            <a:ext cx="2123440" cy="838200"/>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dirty="0" smtClean="0"/>
              <a:t>Assay View:</a:t>
            </a:r>
            <a:endParaRPr lang="en-US" dirty="0"/>
          </a:p>
        </p:txBody>
      </p:sp>
      <p:sp>
        <p:nvSpPr>
          <p:cNvPr id="5" name="Content Placeholder 4"/>
          <p:cNvSpPr>
            <a:spLocks noGrp="1"/>
          </p:cNvSpPr>
          <p:nvPr>
            <p:ph idx="1"/>
          </p:nvPr>
        </p:nvSpPr>
        <p:spPr>
          <a:xfrm>
            <a:off x="0" y="1600200"/>
            <a:ext cx="4648200" cy="5029200"/>
          </a:xfrm>
        </p:spPr>
        <p:txBody>
          <a:bodyPr>
            <a:normAutofit fontScale="47500" lnSpcReduction="20000"/>
          </a:bodyPr>
          <a:lstStyle/>
          <a:p>
            <a:r>
              <a:rPr lang="en-US" sz="3400" dirty="0" smtClean="0"/>
              <a:t>Users should be able to create different ‘actions’ associated with either the batch/run/result views of an assay</a:t>
            </a:r>
            <a:endParaRPr lang="en-US" sz="3400" dirty="0" smtClean="0"/>
          </a:p>
          <a:p>
            <a:pPr lvl="1"/>
            <a:r>
              <a:rPr lang="en-US" sz="3200" dirty="0" smtClean="0"/>
              <a:t>Each action is an HTML page that does something to or with the selected results</a:t>
            </a:r>
          </a:p>
          <a:p>
            <a:pPr lvl="1"/>
            <a:r>
              <a:rPr lang="en-US" sz="3200" dirty="0" smtClean="0"/>
              <a:t>Gives a really flexible way to interact with assay data without needing to constantly write custom HTML for the basic view</a:t>
            </a:r>
          </a:p>
          <a:p>
            <a:pPr lvl="1"/>
            <a:r>
              <a:rPr lang="en-US" sz="3200" dirty="0" smtClean="0"/>
              <a:t>Could be written as HTML, placed somewhere is simple modules folder</a:t>
            </a:r>
            <a:endParaRPr lang="en-US" sz="3200" dirty="0" smtClean="0"/>
          </a:p>
          <a:p>
            <a:pPr lvl="1"/>
            <a:r>
              <a:rPr lang="en-US" sz="3200" dirty="0" smtClean="0"/>
              <a:t>Saves a whole lot of cases where users would otherwise need to maintain custom batches.html, runs.html and results.html pages.</a:t>
            </a:r>
          </a:p>
          <a:p>
            <a:pPr lvl="1"/>
            <a:r>
              <a:rPr lang="en-US" sz="3200" dirty="0" smtClean="0"/>
              <a:t>When multiple actions exist, the menu is cleaner than creating a button for each.</a:t>
            </a:r>
          </a:p>
          <a:p>
            <a:pPr lvl="1"/>
            <a:r>
              <a:rPr lang="en-US" sz="3200" dirty="0" smtClean="0"/>
              <a:t>My example puts the menu below, but maybe it should be in the button bar</a:t>
            </a:r>
            <a:endParaRPr lang="en-US" sz="3200" dirty="0" smtClean="0"/>
          </a:p>
          <a:p>
            <a:pPr lvl="1"/>
            <a:r>
              <a:rPr lang="en-US" sz="3200" dirty="0" smtClean="0"/>
              <a:t>Some actions are </a:t>
            </a:r>
            <a:r>
              <a:rPr lang="en-US" sz="3200" dirty="0" smtClean="0"/>
              <a:t>generic across all assays, like export, remove, etc</a:t>
            </a:r>
            <a:r>
              <a:rPr lang="en-US" sz="3200" dirty="0" smtClean="0"/>
              <a:t>.  Custom example include</a:t>
            </a:r>
            <a:endParaRPr lang="en-US" sz="3200" dirty="0" smtClean="0"/>
          </a:p>
          <a:p>
            <a:pPr lvl="2"/>
            <a:r>
              <a:rPr lang="en-US" sz="2700" dirty="0" smtClean="0"/>
              <a:t>Export as something other than CSV (like FASTA)</a:t>
            </a:r>
            <a:endParaRPr lang="en-US" sz="2700" dirty="0" smtClean="0"/>
          </a:p>
          <a:p>
            <a:pPr lvl="2"/>
            <a:r>
              <a:rPr lang="en-US" sz="2700" dirty="0" smtClean="0"/>
              <a:t>Set the value of some field across lots of records</a:t>
            </a:r>
          </a:p>
          <a:p>
            <a:pPr lvl="2"/>
            <a:r>
              <a:rPr lang="en-US" sz="2700" dirty="0" smtClean="0"/>
              <a:t>Produce some sort of custom visualization</a:t>
            </a:r>
            <a:endParaRPr lang="en-US" sz="2700" dirty="0" smtClean="0"/>
          </a:p>
        </p:txBody>
      </p:sp>
      <p:pic>
        <p:nvPicPr>
          <p:cNvPr id="2050" name="Picture 3"/>
          <p:cNvPicPr>
            <a:picLocks noChangeAspect="1" noChangeArrowheads="1"/>
          </p:cNvPicPr>
          <p:nvPr/>
        </p:nvPicPr>
        <p:blipFill>
          <a:blip r:embed="rId4" cstate="print"/>
          <a:srcRect l="5556" t="34286" r="22222" b="11837"/>
          <a:stretch>
            <a:fillRect/>
          </a:stretch>
        </p:blipFill>
        <p:spPr bwMode="auto">
          <a:xfrm>
            <a:off x="4876800" y="1981200"/>
            <a:ext cx="4038600" cy="170863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Experiment View</a:t>
            </a:r>
            <a:r>
              <a:rPr lang="en-US" dirty="0" smtClean="0"/>
              <a:t>:</a:t>
            </a:r>
            <a:endParaRPr lang="en-US" dirty="0"/>
          </a:p>
        </p:txBody>
      </p:sp>
      <p:sp>
        <p:nvSpPr>
          <p:cNvPr id="3" name="Content Placeholder 2"/>
          <p:cNvSpPr>
            <a:spLocks noGrp="1"/>
          </p:cNvSpPr>
          <p:nvPr>
            <p:ph idx="1"/>
          </p:nvPr>
        </p:nvSpPr>
        <p:spPr/>
        <p:txBody>
          <a:bodyPr/>
          <a:lstStyle/>
          <a:p>
            <a:r>
              <a:rPr lang="en-US" dirty="0" smtClean="0"/>
              <a:t>Experiment: cuts across all assay types</a:t>
            </a:r>
          </a:p>
          <a:p>
            <a:r>
              <a:rPr lang="en-US" dirty="0" smtClean="0"/>
              <a:t>Assay: by batch, run or sample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Experiment View:</a:t>
            </a:r>
            <a:endParaRPr lang="en-US" dirty="0"/>
          </a:p>
        </p:txBody>
      </p:sp>
      <p:sp>
        <p:nvSpPr>
          <p:cNvPr id="5" name="Content Placeholder 4"/>
          <p:cNvSpPr>
            <a:spLocks noGrp="1"/>
          </p:cNvSpPr>
          <p:nvPr>
            <p:ph idx="1"/>
          </p:nvPr>
        </p:nvSpPr>
        <p:spPr>
          <a:xfrm>
            <a:off x="457200" y="1371600"/>
            <a:ext cx="8534400" cy="4038600"/>
          </a:xfrm>
        </p:spPr>
        <p:txBody>
          <a:bodyPr>
            <a:normAutofit fontScale="47500" lnSpcReduction="20000"/>
          </a:bodyPr>
          <a:lstStyle/>
          <a:p>
            <a:r>
              <a:rPr lang="en-US" dirty="0" smtClean="0"/>
              <a:t>Experiment is kind of like a run group</a:t>
            </a:r>
          </a:p>
          <a:p>
            <a:r>
              <a:rPr lang="en-US" dirty="0" smtClean="0"/>
              <a:t>User </a:t>
            </a:r>
            <a:r>
              <a:rPr lang="en-US" dirty="0" smtClean="0"/>
              <a:t>can see all </a:t>
            </a:r>
            <a:r>
              <a:rPr lang="en-US" dirty="0" smtClean="0"/>
              <a:t>experiments in the system or filter what they created</a:t>
            </a:r>
            <a:endParaRPr lang="en-US" dirty="0" smtClean="0"/>
          </a:p>
          <a:p>
            <a:r>
              <a:rPr lang="en-US" dirty="0" smtClean="0"/>
              <a:t>The view contains </a:t>
            </a:r>
            <a:r>
              <a:rPr lang="en-US" dirty="0" err="1" smtClean="0"/>
              <a:t>expts</a:t>
            </a:r>
            <a:r>
              <a:rPr lang="en-US" dirty="0" smtClean="0"/>
              <a:t> from all assay types (not just </a:t>
            </a:r>
            <a:r>
              <a:rPr lang="en-US" dirty="0" smtClean="0"/>
              <a:t>one assay)</a:t>
            </a:r>
            <a:endParaRPr lang="en-US" dirty="0" smtClean="0"/>
          </a:p>
          <a:p>
            <a:r>
              <a:rPr lang="en-US" dirty="0" smtClean="0"/>
              <a:t>Experiment will have a ‘status’</a:t>
            </a:r>
          </a:p>
          <a:p>
            <a:pPr lvl="1"/>
            <a:r>
              <a:rPr lang="en-US" dirty="0" smtClean="0"/>
              <a:t>Could be </a:t>
            </a:r>
            <a:r>
              <a:rPr lang="en-US" dirty="0" smtClean="0"/>
              <a:t>filtered by default to show only </a:t>
            </a:r>
            <a:r>
              <a:rPr lang="en-US" dirty="0" err="1" smtClean="0"/>
              <a:t>expts</a:t>
            </a:r>
            <a:r>
              <a:rPr lang="en-US" dirty="0" smtClean="0"/>
              <a:t> that are not ‘complete’</a:t>
            </a:r>
          </a:p>
          <a:p>
            <a:pPr lvl="1"/>
            <a:r>
              <a:rPr lang="en-US" dirty="0" smtClean="0"/>
              <a:t>This is a good productivity tool (users can easily see what work they have to do) plus it gently forces users to completely fill out information (runs don’t become complete until all steps are finished)</a:t>
            </a:r>
          </a:p>
          <a:p>
            <a:pPr lvl="1"/>
            <a:r>
              <a:rPr lang="en-US" dirty="0" smtClean="0"/>
              <a:t>If this could be combined with the ability to assign runs to technicians, assign a due date and prospectively create runs, it becomes really useful</a:t>
            </a:r>
          </a:p>
          <a:p>
            <a:r>
              <a:rPr lang="en-US" dirty="0" smtClean="0"/>
              <a:t>When you click an </a:t>
            </a:r>
            <a:r>
              <a:rPr lang="en-US" dirty="0" err="1" smtClean="0"/>
              <a:t>expt</a:t>
            </a:r>
            <a:r>
              <a:rPr lang="en-US" dirty="0" smtClean="0"/>
              <a:t>, you open it’s workbook, which has a tab for each assay type within </a:t>
            </a:r>
            <a:r>
              <a:rPr lang="en-US" dirty="0" smtClean="0"/>
              <a:t>it</a:t>
            </a:r>
          </a:p>
          <a:p>
            <a:pPr lvl="1"/>
            <a:r>
              <a:rPr lang="en-US" dirty="0" smtClean="0"/>
              <a:t>Granted workbooks might not be introduced until later</a:t>
            </a:r>
            <a:endParaRPr lang="en-US" dirty="0" smtClean="0"/>
          </a:p>
          <a:p>
            <a:r>
              <a:rPr lang="en-US" dirty="0" smtClean="0"/>
              <a:t>Should allow searching from this view</a:t>
            </a:r>
          </a:p>
          <a:p>
            <a:pPr lvl="1"/>
            <a:r>
              <a:rPr lang="en-US" dirty="0" smtClean="0"/>
              <a:t>Should </a:t>
            </a:r>
            <a:r>
              <a:rPr lang="en-US" dirty="0" smtClean="0"/>
              <a:t>be able to search against all sample or run attributes </a:t>
            </a:r>
            <a:r>
              <a:rPr lang="en-US" dirty="0" smtClean="0"/>
              <a:t>within </a:t>
            </a:r>
            <a:r>
              <a:rPr lang="en-US" dirty="0" err="1" smtClean="0"/>
              <a:t>expts</a:t>
            </a:r>
            <a:r>
              <a:rPr lang="en-US" dirty="0" smtClean="0"/>
              <a:t> and </a:t>
            </a:r>
            <a:r>
              <a:rPr lang="en-US" dirty="0" smtClean="0"/>
              <a:t>return a list of </a:t>
            </a:r>
            <a:r>
              <a:rPr lang="en-US" dirty="0" err="1" smtClean="0"/>
              <a:t>expts</a:t>
            </a:r>
            <a:r>
              <a:rPr lang="en-US" dirty="0" smtClean="0"/>
              <a:t> containing </a:t>
            </a:r>
            <a:r>
              <a:rPr lang="en-US" dirty="0" smtClean="0"/>
              <a:t>matches (</a:t>
            </a:r>
            <a:r>
              <a:rPr lang="en-US" dirty="0" err="1" smtClean="0"/>
              <a:t>ie</a:t>
            </a:r>
            <a:r>
              <a:rPr lang="en-US" dirty="0" smtClean="0"/>
              <a:t>. ‘any field or text contains ZZZZZ’)</a:t>
            </a:r>
          </a:p>
          <a:p>
            <a:pPr lvl="1"/>
            <a:r>
              <a:rPr lang="en-US" dirty="0" smtClean="0"/>
              <a:t>For common fields like </a:t>
            </a:r>
            <a:r>
              <a:rPr lang="en-US" dirty="0" err="1" smtClean="0"/>
              <a:t>subjectID</a:t>
            </a:r>
            <a:r>
              <a:rPr lang="en-US" dirty="0" smtClean="0"/>
              <a:t>, we might want to allow filtering specifically on that field (</a:t>
            </a:r>
            <a:r>
              <a:rPr lang="en-US" dirty="0" err="1" smtClean="0"/>
              <a:t>subjectID</a:t>
            </a:r>
            <a:r>
              <a:rPr lang="en-US" dirty="0" smtClean="0"/>
              <a:t>=X)</a:t>
            </a:r>
            <a:endParaRPr lang="en-US" dirty="0" smtClean="0"/>
          </a:p>
          <a:p>
            <a:endParaRPr lang="en-US" dirty="0" smtClean="0"/>
          </a:p>
          <a:p>
            <a:r>
              <a:rPr lang="en-US" dirty="0" smtClean="0"/>
              <a:t>Note that each </a:t>
            </a:r>
            <a:r>
              <a:rPr lang="en-US" dirty="0" err="1" smtClean="0"/>
              <a:t>expt</a:t>
            </a:r>
            <a:r>
              <a:rPr lang="en-US" dirty="0" smtClean="0"/>
              <a:t> is assigned a numeric ID</a:t>
            </a:r>
          </a:p>
          <a:p>
            <a:r>
              <a:rPr lang="en-US" dirty="0" smtClean="0"/>
              <a:t>In </a:t>
            </a:r>
            <a:r>
              <a:rPr lang="en-US" dirty="0" smtClean="0"/>
              <a:t>this view perhaps each </a:t>
            </a:r>
            <a:r>
              <a:rPr lang="en-US" dirty="0" err="1" smtClean="0"/>
              <a:t>expt</a:t>
            </a:r>
            <a:r>
              <a:rPr lang="en-US" dirty="0" smtClean="0"/>
              <a:t> could be expanded to show one row for runs it contains? (next slide)</a:t>
            </a:r>
          </a:p>
          <a:p>
            <a:endParaRPr lang="en-US" dirty="0" smtClean="0"/>
          </a:p>
          <a:p>
            <a:pPr marL="971550" lvl="1" indent="-514350">
              <a:buNone/>
            </a:pPr>
            <a:endParaRPr lang="en-US" dirty="0" smtClean="0"/>
          </a:p>
          <a:p>
            <a:pPr marL="971550" lvl="1" indent="-514350">
              <a:buNone/>
            </a:pPr>
            <a:endParaRPr lang="en-US" dirty="0" smtClean="0"/>
          </a:p>
          <a:p>
            <a:pPr marL="1371600" lvl="2" indent="-514350">
              <a:buFontTx/>
              <a:buChar char="-"/>
            </a:pPr>
            <a:endParaRPr lang="en-US" dirty="0"/>
          </a:p>
        </p:txBody>
      </p:sp>
      <p:pic>
        <p:nvPicPr>
          <p:cNvPr id="1026" name="Picture 2"/>
          <p:cNvPicPr>
            <a:picLocks noChangeAspect="1" noChangeArrowheads="1"/>
          </p:cNvPicPr>
          <p:nvPr/>
        </p:nvPicPr>
        <p:blipFill>
          <a:blip r:embed="rId3" cstate="print"/>
          <a:srcRect l="31667" t="29818" r="17778" b="66680"/>
          <a:stretch>
            <a:fillRect/>
          </a:stretch>
        </p:blipFill>
        <p:spPr bwMode="auto">
          <a:xfrm>
            <a:off x="1869440" y="5372100"/>
            <a:ext cx="5280660" cy="228600"/>
          </a:xfrm>
          <a:prstGeom prst="rect">
            <a:avLst/>
          </a:prstGeom>
          <a:noFill/>
          <a:ln w="9525">
            <a:noFill/>
            <a:miter lim="800000"/>
            <a:headEnd/>
            <a:tailEnd/>
          </a:ln>
          <a:effectLst/>
        </p:spPr>
      </p:pic>
      <p:graphicFrame>
        <p:nvGraphicFramePr>
          <p:cNvPr id="8" name="Table 7"/>
          <p:cNvGraphicFramePr>
            <a:graphicFrameLocks noGrp="1"/>
          </p:cNvGraphicFramePr>
          <p:nvPr/>
        </p:nvGraphicFramePr>
        <p:xfrm>
          <a:off x="1892300" y="5600700"/>
          <a:ext cx="5270499" cy="885825"/>
        </p:xfrm>
        <a:graphic>
          <a:graphicData uri="http://schemas.openxmlformats.org/drawingml/2006/table">
            <a:tbl>
              <a:tblPr/>
              <a:tblGrid>
                <a:gridCol w="600912"/>
                <a:gridCol w="1827774"/>
                <a:gridCol w="776178"/>
                <a:gridCol w="863811"/>
                <a:gridCol w="1201824"/>
              </a:tblGrid>
              <a:tr h="175260">
                <a:tc>
                  <a:txBody>
                    <a:bodyPr/>
                    <a:lstStyle/>
                    <a:p>
                      <a:pPr algn="ctr" rtl="0" fontAlgn="b"/>
                      <a:r>
                        <a:rPr lang="en-US" sz="1100" b="1" i="0" u="none" strike="noStrike" dirty="0">
                          <a:solidFill>
                            <a:srgbClr val="000000"/>
                          </a:solidFill>
                          <a:latin typeface="Calibri"/>
                        </a:rPr>
                        <a:t>ID</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sz="1100" b="1" i="0" u="none" strike="noStrike">
                          <a:solidFill>
                            <a:srgbClr val="000000"/>
                          </a:solidFill>
                          <a:latin typeface="Calibri"/>
                        </a:rPr>
                        <a:t>Description</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sz="1100" b="1" i="0" u="none" strike="noStrike">
                          <a:solidFill>
                            <a:srgbClr val="000000"/>
                          </a:solidFill>
                          <a:latin typeface="Calibri"/>
                        </a:rPr>
                        <a:t>Assay Type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sz="1100" b="1" i="0" u="none" strike="noStrike">
                          <a:solidFill>
                            <a:srgbClr val="000000"/>
                          </a:solidFill>
                          <a:latin typeface="Calibri"/>
                        </a:rPr>
                        <a:t>Owner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1" i="0" u="none" strike="noStrike">
                          <a:solidFill>
                            <a:srgbClr val="000000"/>
                          </a:solidFill>
                          <a:latin typeface="Calibri"/>
                        </a:rPr>
                        <a:t>Status</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5260">
                <a:tc>
                  <a:txBody>
                    <a:bodyPr/>
                    <a:lstStyle/>
                    <a:p>
                      <a:pPr algn="ctr" rtl="0" fontAlgn="b"/>
                      <a:r>
                        <a:rPr lang="en-US" sz="1100" b="0" i="0" u="none" strike="noStrike">
                          <a:solidFill>
                            <a:srgbClr val="000000"/>
                          </a:solidFill>
                          <a:latin typeface="Calibri"/>
                        </a:rPr>
                        <a:t>100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sz="1100" b="0" i="0" u="none" strike="noStrike">
                          <a:solidFill>
                            <a:srgbClr val="000000"/>
                          </a:solidFill>
                          <a:latin typeface="Calibri"/>
                        </a:rPr>
                        <a:t>MHC Typing of Animal Y</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sz="1100" b="0" i="0" u="none" strike="noStrike">
                          <a:solidFill>
                            <a:srgbClr val="000000"/>
                          </a:solidFill>
                          <a:latin typeface="Calibri"/>
                        </a:rPr>
                        <a:t>SSP</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sz="1100" b="0" i="0" u="none" strike="noStrike">
                          <a:solidFill>
                            <a:srgbClr val="000000"/>
                          </a:solidFill>
                          <a:latin typeface="Calibri"/>
                        </a:rPr>
                        <a:t>bbimber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0" i="0" u="none" strike="noStrike">
                          <a:solidFill>
                            <a:srgbClr val="000000"/>
                          </a:solidFill>
                          <a:latin typeface="Calibri"/>
                        </a:rPr>
                        <a:t>Active</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5260">
                <a:tc>
                  <a:txBody>
                    <a:bodyPr/>
                    <a:lstStyle/>
                    <a:p>
                      <a:pPr algn="ctr" rtl="0" fontAlgn="b"/>
                      <a:r>
                        <a:rPr lang="en-US" sz="1100" b="0" i="0" u="none" strike="noStrike">
                          <a:solidFill>
                            <a:srgbClr val="000000"/>
                          </a:solidFill>
                          <a:latin typeface="Calibri"/>
                        </a:rPr>
                        <a:t>101</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sz="1100" b="0" i="0" u="none" strike="noStrike" dirty="0">
                          <a:solidFill>
                            <a:srgbClr val="000000"/>
                          </a:solidFill>
                          <a:latin typeface="Calibri"/>
                        </a:rPr>
                        <a:t>Another </a:t>
                      </a:r>
                      <a:r>
                        <a:rPr lang="en-US" sz="1100" b="0" i="0" u="none" strike="noStrike" dirty="0" err="1">
                          <a:solidFill>
                            <a:srgbClr val="000000"/>
                          </a:solidFill>
                          <a:latin typeface="Calibri"/>
                        </a:rPr>
                        <a:t>Expt</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sz="1100" b="0" i="0" u="none" strike="noStrike">
                          <a:solidFill>
                            <a:srgbClr val="000000"/>
                          </a:solidFill>
                          <a:latin typeface="Calibri"/>
                        </a:rPr>
                        <a:t>Multiple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sz="1100" b="0" i="0" u="none" strike="noStrike">
                          <a:solidFill>
                            <a:srgbClr val="000000"/>
                          </a:solidFill>
                          <a:latin typeface="Calibri"/>
                        </a:rPr>
                        <a:t>bbimber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0" i="0" u="none" strike="noStrike" dirty="0">
                          <a:solidFill>
                            <a:srgbClr val="000000"/>
                          </a:solidFill>
                          <a:latin typeface="Calibri"/>
                        </a:rPr>
                        <a:t>Active</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5260">
                <a:tc>
                  <a:txBody>
                    <a:bodyPr/>
                    <a:lstStyle/>
                    <a:p>
                      <a:pPr algn="ctr" fontAlgn="b"/>
                      <a:r>
                        <a:rPr lang="en-US" sz="1100" b="0" i="0" u="none" strike="noStrike">
                          <a:solidFill>
                            <a:srgbClr val="000000"/>
                          </a:solidFill>
                          <a:latin typeface="Calibri"/>
                        </a:rPr>
                        <a:t>102</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One more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ELISPOT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bbimber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Complete</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260">
                <a:tc>
                  <a:txBody>
                    <a:bodyPr/>
                    <a:lstStyle/>
                    <a:p>
                      <a:pPr algn="ctr" fontAlgn="b"/>
                      <a:r>
                        <a:rPr lang="en-US" sz="1100" b="0" i="0" u="none" strike="noStrike" dirty="0">
                          <a:solidFill>
                            <a:srgbClr val="000000"/>
                          </a:solidFill>
                          <a:latin typeface="Calibri"/>
                        </a:rPr>
                        <a:t>103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Another one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General</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bbimber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Complete</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6" name="Picture 3"/>
          <p:cNvPicPr>
            <a:picLocks noChangeAspect="1" noChangeArrowheads="1"/>
          </p:cNvPicPr>
          <p:nvPr/>
        </p:nvPicPr>
        <p:blipFill>
          <a:blip r:embed="rId4" cstate="print"/>
          <a:srcRect l="6778" t="42906" r="91999" b="35758"/>
          <a:stretch>
            <a:fillRect/>
          </a:stretch>
        </p:blipFill>
        <p:spPr bwMode="auto">
          <a:xfrm>
            <a:off x="7239000" y="5638800"/>
            <a:ext cx="92363" cy="914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971800" y="2133600"/>
            <a:ext cx="5943600" cy="3124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Expanding </a:t>
            </a:r>
            <a:r>
              <a:rPr lang="en-US" dirty="0" err="1" smtClean="0"/>
              <a:t>expt</a:t>
            </a:r>
            <a:r>
              <a:rPr lang="en-US" dirty="0" smtClean="0"/>
              <a:t> to show runs:</a:t>
            </a:r>
            <a:endParaRPr lang="en-US" dirty="0"/>
          </a:p>
        </p:txBody>
      </p:sp>
      <p:sp>
        <p:nvSpPr>
          <p:cNvPr id="7" name="Content Placeholder 6"/>
          <p:cNvSpPr>
            <a:spLocks noGrp="1"/>
          </p:cNvSpPr>
          <p:nvPr>
            <p:ph idx="1"/>
          </p:nvPr>
        </p:nvSpPr>
        <p:spPr>
          <a:xfrm>
            <a:off x="76200" y="2133600"/>
            <a:ext cx="2667000" cy="2743200"/>
          </a:xfrm>
        </p:spPr>
        <p:txBody>
          <a:bodyPr>
            <a:normAutofit fontScale="55000" lnSpcReduction="20000"/>
          </a:bodyPr>
          <a:lstStyle/>
          <a:p>
            <a:r>
              <a:rPr lang="en-US" dirty="0" smtClean="0"/>
              <a:t>This way you can see status of each individual run or download the run.  However, you still retain each </a:t>
            </a:r>
            <a:r>
              <a:rPr lang="en-US" dirty="0" err="1" smtClean="0"/>
              <a:t>expt</a:t>
            </a:r>
            <a:r>
              <a:rPr lang="en-US" dirty="0" smtClean="0"/>
              <a:t> as one unit.</a:t>
            </a:r>
          </a:p>
          <a:p>
            <a:r>
              <a:rPr lang="en-US" dirty="0" smtClean="0"/>
              <a:t>Each run has its own ID</a:t>
            </a:r>
          </a:p>
          <a:p>
            <a:pPr lvl="1"/>
            <a:r>
              <a:rPr lang="en-US" dirty="0" smtClean="0"/>
              <a:t>Perhaps that ID is related to </a:t>
            </a:r>
            <a:r>
              <a:rPr lang="en-US" dirty="0" err="1" smtClean="0"/>
              <a:t>expt</a:t>
            </a:r>
            <a:r>
              <a:rPr lang="en-US" dirty="0" smtClean="0"/>
              <a:t> id, perhaps not</a:t>
            </a:r>
          </a:p>
          <a:p>
            <a:pPr lvl="1"/>
            <a:endParaRPr lang="en-US" dirty="0" smtClean="0"/>
          </a:p>
          <a:p>
            <a:pPr lvl="1"/>
            <a:endParaRPr lang="en-US" dirty="0" smtClean="0"/>
          </a:p>
          <a:p>
            <a:endParaRPr lang="en-US" dirty="0"/>
          </a:p>
        </p:txBody>
      </p:sp>
      <p:pic>
        <p:nvPicPr>
          <p:cNvPr id="1026" name="Picture 2"/>
          <p:cNvPicPr>
            <a:picLocks noChangeAspect="1" noChangeArrowheads="1"/>
          </p:cNvPicPr>
          <p:nvPr/>
        </p:nvPicPr>
        <p:blipFill>
          <a:blip r:embed="rId3" cstate="print"/>
          <a:srcRect l="31667" t="29818" r="17778" b="66680"/>
          <a:stretch>
            <a:fillRect/>
          </a:stretch>
        </p:blipFill>
        <p:spPr bwMode="auto">
          <a:xfrm>
            <a:off x="3048000" y="2353293"/>
            <a:ext cx="5486400" cy="237507"/>
          </a:xfrm>
          <a:prstGeom prst="rect">
            <a:avLst/>
          </a:prstGeom>
          <a:noFill/>
          <a:ln w="9525">
            <a:noFill/>
            <a:miter lim="800000"/>
            <a:headEnd/>
            <a:tailEnd/>
          </a:ln>
          <a:effectLst/>
        </p:spPr>
      </p:pic>
      <p:graphicFrame>
        <p:nvGraphicFramePr>
          <p:cNvPr id="10" name="Table 9"/>
          <p:cNvGraphicFramePr>
            <a:graphicFrameLocks noGrp="1"/>
          </p:cNvGraphicFramePr>
          <p:nvPr/>
        </p:nvGraphicFramePr>
        <p:xfrm>
          <a:off x="3048000" y="2590800"/>
          <a:ext cx="5486400" cy="2181225"/>
        </p:xfrm>
        <a:graphic>
          <a:graphicData uri="http://schemas.openxmlformats.org/drawingml/2006/table">
            <a:tbl>
              <a:tblPr/>
              <a:tblGrid>
                <a:gridCol w="561009"/>
                <a:gridCol w="1706402"/>
                <a:gridCol w="551989"/>
                <a:gridCol w="762000"/>
                <a:gridCol w="685800"/>
                <a:gridCol w="1219200"/>
              </a:tblGrid>
              <a:tr h="190500">
                <a:tc>
                  <a:txBody>
                    <a:bodyPr/>
                    <a:lstStyle/>
                    <a:p>
                      <a:pPr algn="ctr" rtl="0" fontAlgn="ctr"/>
                      <a:r>
                        <a:rPr lang="en-US" sz="1100" b="1" i="0" u="none" strike="noStrike" dirty="0">
                          <a:solidFill>
                            <a:srgbClr val="000000"/>
                          </a:solidFill>
                          <a:latin typeface="Calibri"/>
                        </a:rPr>
                        <a:t>ID</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1" i="0" u="none" strike="noStrike">
                          <a:solidFill>
                            <a:srgbClr val="000000"/>
                          </a:solidFill>
                          <a:latin typeface="Calibri"/>
                        </a:rPr>
                        <a:t>Description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Calibri"/>
                        </a:rPr>
                        <a:t>Run ID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Calibri"/>
                        </a:rPr>
                        <a:t>Assay Type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Calibri"/>
                        </a:rPr>
                        <a:t>Owner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0" u="none" strike="noStrike">
                          <a:solidFill>
                            <a:srgbClr val="000000"/>
                          </a:solidFill>
                          <a:latin typeface="Calibri"/>
                        </a:rPr>
                        <a:t>Status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US" sz="11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a:solidFill>
                            <a:srgbClr val="000000"/>
                          </a:solidFill>
                          <a:latin typeface="Calibri"/>
                        </a:rPr>
                        <a:t>MHC Typing of Animal Y</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latin typeface="Calibri"/>
                        </a:rPr>
                        <a:t>SSP</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latin typeface="Calibri"/>
                        </a:rPr>
                        <a:t>bbimber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latin typeface="Calibri"/>
                        </a:rPr>
                        <a:t>Active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400">
                <a:tc>
                  <a:txBody>
                    <a:bodyPr/>
                    <a:lstStyle/>
                    <a:p>
                      <a:pPr algn="ctr" rtl="0" fontAlgn="ctr"/>
                      <a:r>
                        <a:rPr lang="en-US" sz="1100" b="0" i="0" u="none" strike="noStrike">
                          <a:solidFill>
                            <a:srgbClr val="000000"/>
                          </a:solidFill>
                          <a:latin typeface="Calibri"/>
                        </a:rPr>
                        <a:t>101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r>
                        <a:rPr lang="en-US" sz="1100" b="0" i="0" u="none" strike="noStrike">
                          <a:solidFill>
                            <a:srgbClr val="000000"/>
                          </a:solidFill>
                          <a:latin typeface="Calibri"/>
                        </a:rPr>
                        <a:t>Another Expt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r>
                        <a:rPr lang="en-US" sz="1800" b="0" i="0" u="none" strike="noStrike">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en-US" sz="1800" b="0" i="0" u="none" strike="noStrike">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en-US" sz="1800" b="0" i="0" u="none" strike="noStrike">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r>
                        <a:rPr lang="en-US" sz="1800" b="0" i="0" u="none" strike="noStrike">
                          <a:solidFill>
                            <a:srgbClr val="000000"/>
                          </a:solidFill>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9555">
                <a:tc>
                  <a:txBody>
                    <a:bodyPr/>
                    <a:lstStyle/>
                    <a:p>
                      <a:pPr algn="l" rtl="0"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endParaRPr lang="en-US" sz="1100" b="0" i="0" u="none" strike="noStrike">
                        <a:solidFill>
                          <a:srgbClr val="000000"/>
                        </a:solidFill>
                        <a:latin typeface="Calibri"/>
                      </a:endParaRPr>
                    </a:p>
                  </a:txBody>
                  <a:tcPr marL="9525" marR="9525" marT="9525" marB="0" anchor="ctr">
                    <a:lnL>
                      <a:noFill/>
                    </a:lnL>
                    <a:lnR>
                      <a:noFill/>
                    </a:lnR>
                    <a:lnT>
                      <a:noFill/>
                    </a:lnT>
                    <a:lnB>
                      <a:noFill/>
                    </a:lnB>
                  </a:tcPr>
                </a:tc>
                <a:tc>
                  <a:txBody>
                    <a:bodyPr/>
                    <a:lstStyle/>
                    <a:p>
                      <a:pPr algn="ctr" rtl="0" fontAlgn="ctr"/>
                      <a:r>
                        <a:rPr lang="en-US" sz="1100" b="0" i="0" u="none" strike="noStrike">
                          <a:solidFill>
                            <a:srgbClr val="000000"/>
                          </a:solidFill>
                          <a:latin typeface="Calibri"/>
                        </a:rPr>
                        <a:t>101-1 </a:t>
                      </a:r>
                    </a:p>
                  </a:txBody>
                  <a:tcPr marL="9525" marR="9525" marT="9525" marB="0" anchor="ctr">
                    <a:lnL>
                      <a:noFill/>
                    </a:lnL>
                    <a:lnR>
                      <a:noFill/>
                    </a:lnR>
                    <a:lnT>
                      <a:noFill/>
                    </a:lnT>
                    <a:lnB>
                      <a:noFill/>
                    </a:lnB>
                  </a:tcPr>
                </a:tc>
                <a:tc>
                  <a:txBody>
                    <a:bodyPr/>
                    <a:lstStyle/>
                    <a:p>
                      <a:pPr algn="ctr" rtl="0" fontAlgn="ctr"/>
                      <a:r>
                        <a:rPr lang="en-US" sz="1100" b="0" i="0" u="none" strike="noStrike">
                          <a:solidFill>
                            <a:srgbClr val="000000"/>
                          </a:solidFill>
                          <a:latin typeface="Calibri"/>
                        </a:rPr>
                        <a:t>SSP</a:t>
                      </a:r>
                    </a:p>
                  </a:txBody>
                  <a:tcPr marL="9525" marR="9525" marT="9525" marB="0" anchor="ctr">
                    <a:lnL>
                      <a:noFill/>
                    </a:lnL>
                    <a:lnR>
                      <a:noFill/>
                    </a:lnR>
                    <a:lnT>
                      <a:noFill/>
                    </a:lnT>
                    <a:lnB>
                      <a:noFill/>
                    </a:lnB>
                  </a:tcPr>
                </a:tc>
                <a:tc>
                  <a:txBody>
                    <a:bodyPr/>
                    <a:lstStyle/>
                    <a:p>
                      <a:pPr algn="ctr" rtl="0" fontAlgn="ctr"/>
                      <a:r>
                        <a:rPr lang="en-US" sz="1100" b="0" i="0" u="none" strike="noStrike">
                          <a:solidFill>
                            <a:srgbClr val="000000"/>
                          </a:solidFill>
                          <a:latin typeface="Calibri"/>
                        </a:rPr>
                        <a:t>bbimber </a:t>
                      </a:r>
                    </a:p>
                  </a:txBody>
                  <a:tcPr marL="9525" marR="9525" marT="9525" marB="0" anchor="ctr">
                    <a:lnL>
                      <a:noFill/>
                    </a:lnL>
                    <a:lnR>
                      <a:noFill/>
                    </a:lnR>
                    <a:lnT>
                      <a:noFill/>
                    </a:lnT>
                    <a:lnB>
                      <a:noFill/>
                    </a:lnB>
                  </a:tcPr>
                </a:tc>
                <a:tc>
                  <a:txBody>
                    <a:bodyPr/>
                    <a:lstStyle/>
                    <a:p>
                      <a:pPr algn="ctr" rtl="0" fontAlgn="ctr"/>
                      <a:r>
                        <a:rPr lang="en-US" sz="1100" b="0" i="0" u="none" strike="noStrike" dirty="0" smtClean="0">
                          <a:solidFill>
                            <a:srgbClr val="000000"/>
                          </a:solidFill>
                          <a:latin typeface="Calibri"/>
                        </a:rPr>
                        <a:t>Samples Added</a:t>
                      </a:r>
                      <a:endParaRPr lang="en-US" sz="1100" b="0"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endParaRPr lang="en-US" sz="1100" b="0" i="0" u="none" strike="noStrike">
                        <a:solidFill>
                          <a:srgbClr val="000000"/>
                        </a:solidFill>
                        <a:latin typeface="Calibri"/>
                      </a:endParaRPr>
                    </a:p>
                  </a:txBody>
                  <a:tcPr marL="9525" marR="9525" marT="9525" marB="0" anchor="ctr">
                    <a:lnL>
                      <a:noFill/>
                    </a:lnL>
                    <a:lnR>
                      <a:noFill/>
                    </a:lnR>
                    <a:lnT>
                      <a:noFill/>
                    </a:lnT>
                    <a:lnB>
                      <a:noFill/>
                    </a:lnB>
                  </a:tcPr>
                </a:tc>
                <a:tc>
                  <a:txBody>
                    <a:bodyPr/>
                    <a:lstStyle/>
                    <a:p>
                      <a:pPr algn="ctr" rtl="0" fontAlgn="ctr"/>
                      <a:r>
                        <a:rPr lang="en-US" sz="1100" b="0" i="0" u="none" strike="noStrike">
                          <a:solidFill>
                            <a:srgbClr val="000000"/>
                          </a:solidFill>
                          <a:latin typeface="Calibri"/>
                        </a:rPr>
                        <a:t>101-2 </a:t>
                      </a:r>
                    </a:p>
                  </a:txBody>
                  <a:tcPr marL="9525" marR="9525" marT="9525" marB="0" anchor="ctr">
                    <a:lnL>
                      <a:noFill/>
                    </a:lnL>
                    <a:lnR>
                      <a:noFill/>
                    </a:lnR>
                    <a:lnT>
                      <a:noFill/>
                    </a:lnT>
                    <a:lnB>
                      <a:noFill/>
                    </a:lnB>
                  </a:tcPr>
                </a:tc>
                <a:tc>
                  <a:txBody>
                    <a:bodyPr/>
                    <a:lstStyle/>
                    <a:p>
                      <a:pPr algn="ctr" rtl="0" fontAlgn="ctr"/>
                      <a:r>
                        <a:rPr lang="en-US" sz="1100" b="0" i="0" u="none" strike="noStrike">
                          <a:solidFill>
                            <a:srgbClr val="000000"/>
                          </a:solidFill>
                          <a:latin typeface="Calibri"/>
                        </a:rPr>
                        <a:t>ELISPOT</a:t>
                      </a:r>
                    </a:p>
                  </a:txBody>
                  <a:tcPr marL="9525" marR="9525" marT="9525" marB="0" anchor="ctr">
                    <a:lnL>
                      <a:noFill/>
                    </a:lnL>
                    <a:lnR>
                      <a:noFill/>
                    </a:lnR>
                    <a:lnT>
                      <a:noFill/>
                    </a:lnT>
                    <a:lnB>
                      <a:noFill/>
                    </a:lnB>
                  </a:tcPr>
                </a:tc>
                <a:tc>
                  <a:txBody>
                    <a:bodyPr/>
                    <a:lstStyle/>
                    <a:p>
                      <a:pPr algn="ctr" rtl="0" fontAlgn="ctr"/>
                      <a:r>
                        <a:rPr lang="en-US" sz="1100" b="0" i="0" u="none" strike="noStrike">
                          <a:solidFill>
                            <a:srgbClr val="000000"/>
                          </a:solidFill>
                          <a:latin typeface="Calibri"/>
                        </a:rPr>
                        <a:t>bbimber</a:t>
                      </a:r>
                    </a:p>
                  </a:txBody>
                  <a:tcPr marL="9525" marR="9525" marT="9525" marB="0" anchor="ctr">
                    <a:lnL>
                      <a:noFill/>
                    </a:lnL>
                    <a:lnR>
                      <a:noFill/>
                    </a:lnR>
                    <a:lnT>
                      <a:noFill/>
                    </a:lnT>
                    <a:lnB>
                      <a:noFill/>
                    </a:lnB>
                  </a:tcPr>
                </a:tc>
                <a:tc>
                  <a:txBody>
                    <a:bodyPr/>
                    <a:lstStyle/>
                    <a:p>
                      <a:pPr algn="ctr" rtl="0" fontAlgn="ctr"/>
                      <a:r>
                        <a:rPr lang="en-US" sz="1100" b="0" i="0" u="none" strike="noStrike" dirty="0">
                          <a:solidFill>
                            <a:srgbClr val="000000"/>
                          </a:solidFill>
                          <a:latin typeface="Calibri"/>
                        </a:rPr>
                        <a:t>Failed</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endParaRPr lang="en-US" sz="1100" b="0" i="0" u="none" strike="noStrike">
                        <a:solidFill>
                          <a:srgbClr val="000000"/>
                        </a:solidFill>
                        <a:latin typeface="Calibri"/>
                      </a:endParaRPr>
                    </a:p>
                  </a:txBody>
                  <a:tcPr marL="9525" marR="9525" marT="9525" marB="0" anchor="ctr">
                    <a:lnL>
                      <a:noFill/>
                    </a:lnL>
                    <a:lnR>
                      <a:noFill/>
                    </a:lnR>
                    <a:lnT>
                      <a:noFill/>
                    </a:lnT>
                    <a:lnB>
                      <a:noFill/>
                    </a:lnB>
                  </a:tcPr>
                </a:tc>
                <a:tc>
                  <a:txBody>
                    <a:bodyPr/>
                    <a:lstStyle/>
                    <a:p>
                      <a:pPr algn="ctr" rtl="0" fontAlgn="ctr"/>
                      <a:r>
                        <a:rPr lang="en-US" sz="1100" b="0" i="0" u="none" strike="noStrike">
                          <a:solidFill>
                            <a:srgbClr val="000000"/>
                          </a:solidFill>
                          <a:latin typeface="Calibri"/>
                        </a:rPr>
                        <a:t>101-3</a:t>
                      </a:r>
                    </a:p>
                  </a:txBody>
                  <a:tcPr marL="9525" marR="9525" marT="9525" marB="0" anchor="ctr">
                    <a:lnL>
                      <a:noFill/>
                    </a:lnL>
                    <a:lnR>
                      <a:noFill/>
                    </a:lnR>
                    <a:lnT>
                      <a:noFill/>
                    </a:lnT>
                    <a:lnB>
                      <a:noFill/>
                    </a:lnB>
                  </a:tcPr>
                </a:tc>
                <a:tc>
                  <a:txBody>
                    <a:bodyPr/>
                    <a:lstStyle/>
                    <a:p>
                      <a:pPr algn="ctr" rtl="0" fontAlgn="ctr"/>
                      <a:r>
                        <a:rPr lang="en-US" sz="1100" b="0" i="0" u="none" strike="noStrike">
                          <a:solidFill>
                            <a:srgbClr val="000000"/>
                          </a:solidFill>
                          <a:latin typeface="Calibri"/>
                        </a:rPr>
                        <a:t>ELISPOT</a:t>
                      </a:r>
                    </a:p>
                  </a:txBody>
                  <a:tcPr marL="9525" marR="9525" marT="9525" marB="0" anchor="ctr">
                    <a:lnL>
                      <a:noFill/>
                    </a:lnL>
                    <a:lnR>
                      <a:noFill/>
                    </a:lnR>
                    <a:lnT>
                      <a:noFill/>
                    </a:lnT>
                    <a:lnB>
                      <a:noFill/>
                    </a:lnB>
                  </a:tcPr>
                </a:tc>
                <a:tc>
                  <a:txBody>
                    <a:bodyPr/>
                    <a:lstStyle/>
                    <a:p>
                      <a:pPr algn="ctr" rtl="0" fontAlgn="ctr"/>
                      <a:r>
                        <a:rPr lang="en-US" sz="1100" b="0" i="0" u="none" strike="noStrike">
                          <a:solidFill>
                            <a:srgbClr val="000000"/>
                          </a:solidFill>
                          <a:latin typeface="Calibri"/>
                        </a:rPr>
                        <a:t>bbimber </a:t>
                      </a:r>
                    </a:p>
                  </a:txBody>
                  <a:tcPr marL="9525" marR="9525" marT="9525" marB="0" anchor="ctr">
                    <a:lnL>
                      <a:noFill/>
                    </a:lnL>
                    <a:lnR>
                      <a:noFill/>
                    </a:lnR>
                    <a:lnT>
                      <a:noFill/>
                    </a:lnT>
                    <a:lnB>
                      <a:noFill/>
                    </a:lnB>
                  </a:tcPr>
                </a:tc>
                <a:tc>
                  <a:txBody>
                    <a:bodyPr/>
                    <a:lstStyle/>
                    <a:p>
                      <a:pPr algn="ctr" rtl="0" fontAlgn="ctr"/>
                      <a:r>
                        <a:rPr lang="en-US" sz="1100" b="0" i="0" u="none" strike="noStrike" dirty="0" smtClean="0">
                          <a:solidFill>
                            <a:srgbClr val="000000"/>
                          </a:solidFill>
                          <a:latin typeface="Calibri"/>
                        </a:rPr>
                        <a:t>Pending</a:t>
                      </a:r>
                      <a:endParaRPr lang="en-US" sz="1100" b="0"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a:solidFill>
                            <a:srgbClr val="000000"/>
                          </a:solidFill>
                          <a:latin typeface="Calibri"/>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latin typeface="Calibri"/>
                        </a:rPr>
                        <a:t>101-4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latin typeface="Calibri"/>
                        </a:rPr>
                        <a:t>ELISA</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latin typeface="Calibri"/>
                        </a:rPr>
                        <a:t>bbimber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latin typeface="Calibri"/>
                        </a:rPr>
                        <a:t>Complete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ctr" rtl="0" fontAlgn="ctr"/>
                      <a:r>
                        <a:rPr lang="en-US" sz="1100" b="0" i="0" u="none" strike="noStrike">
                          <a:solidFill>
                            <a:srgbClr val="000000"/>
                          </a:solidFill>
                          <a:latin typeface="Calibri"/>
                        </a:rPr>
                        <a:t>102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a:solidFill>
                            <a:srgbClr val="000000"/>
                          </a:solidFill>
                          <a:latin typeface="Calibri"/>
                        </a:rPr>
                        <a:t>One more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latin typeface="Calibri"/>
                        </a:rPr>
                        <a:t>ELISPOT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latin typeface="Calibri"/>
                        </a:rPr>
                        <a:t>bbimber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latin typeface="Calibri"/>
                        </a:rPr>
                        <a:t>Complete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US" sz="1100" b="0" i="0" u="none" strike="noStrike">
                          <a:solidFill>
                            <a:srgbClr val="000000"/>
                          </a:solidFill>
                          <a:latin typeface="Calibri"/>
                        </a:rPr>
                        <a:t>103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a:solidFill>
                            <a:srgbClr val="000000"/>
                          </a:solidFill>
                          <a:latin typeface="Calibri"/>
                        </a:rPr>
                        <a:t>Another one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latin typeface="Calibri"/>
                        </a:rPr>
                        <a:t>General</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latin typeface="Calibri"/>
                        </a:rPr>
                        <a:t>bbimber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latin typeface="Calibri"/>
                        </a:rPr>
                        <a:t>Complete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6" name="Picture 3"/>
          <p:cNvPicPr>
            <a:picLocks noChangeAspect="1" noChangeArrowheads="1"/>
          </p:cNvPicPr>
          <p:nvPr/>
        </p:nvPicPr>
        <p:blipFill>
          <a:blip r:embed="rId4" cstate="print"/>
          <a:srcRect l="6778" t="42906" r="92166" b="15634"/>
          <a:stretch>
            <a:fillRect/>
          </a:stretch>
        </p:blipFill>
        <p:spPr bwMode="auto">
          <a:xfrm>
            <a:off x="8610600" y="2667000"/>
            <a:ext cx="92363" cy="2057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err="1" smtClean="0"/>
              <a:t>expt</a:t>
            </a:r>
            <a:r>
              <a:rPr lang="en-US" dirty="0" smtClean="0"/>
              <a:t> workbook</a:t>
            </a:r>
            <a:endParaRPr lang="en-US" dirty="0"/>
          </a:p>
        </p:txBody>
      </p:sp>
      <p:sp>
        <p:nvSpPr>
          <p:cNvPr id="5" name="Content Placeholder 4"/>
          <p:cNvSpPr>
            <a:spLocks noGrp="1"/>
          </p:cNvSpPr>
          <p:nvPr>
            <p:ph idx="1"/>
          </p:nvPr>
        </p:nvSpPr>
        <p:spPr>
          <a:xfrm>
            <a:off x="0" y="1524000"/>
            <a:ext cx="4953000" cy="5334000"/>
          </a:xfrm>
        </p:spPr>
        <p:txBody>
          <a:bodyPr>
            <a:normAutofit fontScale="47500" lnSpcReduction="20000"/>
          </a:bodyPr>
          <a:lstStyle/>
          <a:p>
            <a:r>
              <a:rPr lang="en-US" dirty="0" smtClean="0"/>
              <a:t>Clicking an </a:t>
            </a:r>
            <a:r>
              <a:rPr lang="en-US" dirty="0" err="1" smtClean="0"/>
              <a:t>expt</a:t>
            </a:r>
            <a:r>
              <a:rPr lang="en-US" dirty="0" smtClean="0"/>
              <a:t> will open the </a:t>
            </a:r>
            <a:r>
              <a:rPr lang="en-US" dirty="0" err="1" smtClean="0"/>
              <a:t>expt</a:t>
            </a:r>
            <a:r>
              <a:rPr lang="en-US" dirty="0" smtClean="0"/>
              <a:t> </a:t>
            </a:r>
            <a:r>
              <a:rPr lang="en-US" dirty="0" smtClean="0"/>
              <a:t>workbook</a:t>
            </a:r>
          </a:p>
          <a:p>
            <a:r>
              <a:rPr lang="en-US" dirty="0" smtClean="0"/>
              <a:t>This might not happen immediately, but it will be really useful when it does</a:t>
            </a:r>
          </a:p>
          <a:p>
            <a:pPr lvl="1"/>
            <a:r>
              <a:rPr lang="en-US" dirty="0" smtClean="0"/>
              <a:t>It’s like a run group, but better</a:t>
            </a:r>
            <a:endParaRPr lang="en-US" dirty="0" smtClean="0"/>
          </a:p>
          <a:p>
            <a:r>
              <a:rPr lang="en-US" dirty="0" smtClean="0"/>
              <a:t>Workbook is useful as a container of related information</a:t>
            </a:r>
          </a:p>
          <a:p>
            <a:r>
              <a:rPr lang="en-US" dirty="0" smtClean="0"/>
              <a:t>Should be able to add multiple assays </a:t>
            </a:r>
            <a:r>
              <a:rPr lang="en-US" dirty="0" smtClean="0"/>
              <a:t>tabs.</a:t>
            </a:r>
          </a:p>
          <a:p>
            <a:pPr lvl="1"/>
            <a:r>
              <a:rPr lang="en-US" dirty="0" smtClean="0"/>
              <a:t>Retaining order might be useful.  </a:t>
            </a:r>
            <a:r>
              <a:rPr lang="en-US" dirty="0" smtClean="0"/>
              <a:t>Often </a:t>
            </a:r>
            <a:r>
              <a:rPr lang="en-US" dirty="0" smtClean="0"/>
              <a:t>assay 1 leads to assay 2, etc (as opposed to alphabetic order).  </a:t>
            </a:r>
          </a:p>
          <a:p>
            <a:pPr lvl="1"/>
            <a:r>
              <a:rPr lang="en-US" dirty="0" smtClean="0"/>
              <a:t>Each tab reflects a given set of samples moving through one assay</a:t>
            </a:r>
          </a:p>
          <a:p>
            <a:pPr lvl="1"/>
            <a:r>
              <a:rPr lang="en-US" dirty="0" smtClean="0"/>
              <a:t>Each assay tab might have multiple runs</a:t>
            </a:r>
          </a:p>
          <a:p>
            <a:pPr lvl="2"/>
            <a:r>
              <a:rPr lang="en-US" dirty="0" err="1" smtClean="0"/>
              <a:t>Ie</a:t>
            </a:r>
            <a:r>
              <a:rPr lang="en-US" dirty="0" smtClean="0"/>
              <a:t>. The user enter 20 samples for an MHC SSP run.  Some of these sample might fail in the first run.  The user can </a:t>
            </a:r>
            <a:r>
              <a:rPr lang="en-US" dirty="0" err="1" smtClean="0"/>
              <a:t>requeue</a:t>
            </a:r>
            <a:r>
              <a:rPr lang="en-US" dirty="0" smtClean="0"/>
              <a:t> the failed samples, then make a second run (preferably in the same tab).  Process repeats until all samples are complete</a:t>
            </a:r>
          </a:p>
          <a:p>
            <a:r>
              <a:rPr lang="en-US" dirty="0" smtClean="0"/>
              <a:t>Should be able to add any number of blank tabs </a:t>
            </a:r>
            <a:r>
              <a:rPr lang="en-US" dirty="0" smtClean="0"/>
              <a:t>to write text or attach files</a:t>
            </a:r>
            <a:endParaRPr lang="en-US" dirty="0" smtClean="0"/>
          </a:p>
          <a:p>
            <a:r>
              <a:rPr lang="en-US" dirty="0" smtClean="0"/>
              <a:t>Each </a:t>
            </a:r>
            <a:r>
              <a:rPr lang="en-US" dirty="0" smtClean="0"/>
              <a:t>workbook should support comments on any tab (like a message board)</a:t>
            </a:r>
          </a:p>
          <a:p>
            <a:r>
              <a:rPr lang="en-US" dirty="0" smtClean="0"/>
              <a:t>Should be able to attach files to any tab (there might be files that pertain to the MHC assay tab, or files that pertain the to ELISPOT assay tab</a:t>
            </a:r>
          </a:p>
          <a:p>
            <a:endParaRPr lang="en-US" dirty="0" smtClean="0"/>
          </a:p>
          <a:p>
            <a:pPr lvl="1">
              <a:buNone/>
            </a:pPr>
            <a:endParaRPr lang="en-US" dirty="0" smtClean="0"/>
          </a:p>
        </p:txBody>
      </p:sp>
      <p:pic>
        <p:nvPicPr>
          <p:cNvPr id="3" name="Picture 7"/>
          <p:cNvPicPr>
            <a:picLocks noChangeAspect="1" noChangeArrowheads="1"/>
          </p:cNvPicPr>
          <p:nvPr/>
        </p:nvPicPr>
        <p:blipFill>
          <a:blip r:embed="rId3" cstate="print"/>
          <a:srcRect/>
          <a:stretch>
            <a:fillRect/>
          </a:stretch>
        </p:blipFill>
        <p:spPr bwMode="auto">
          <a:xfrm>
            <a:off x="5136292" y="1568450"/>
            <a:ext cx="3855308" cy="2393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Overall navigation and aesthetics:</a:t>
            </a:r>
            <a:endParaRPr lang="en-US" dirty="0"/>
          </a:p>
        </p:txBody>
      </p:sp>
      <p:sp>
        <p:nvSpPr>
          <p:cNvPr id="5" name="Content Placeholder 4"/>
          <p:cNvSpPr>
            <a:spLocks noGrp="1"/>
          </p:cNvSpPr>
          <p:nvPr>
            <p:ph idx="1"/>
          </p:nvPr>
        </p:nvSpPr>
        <p:spPr>
          <a:xfrm>
            <a:off x="609600" y="1524000"/>
            <a:ext cx="7239000" cy="2362200"/>
          </a:xfrm>
        </p:spPr>
        <p:txBody>
          <a:bodyPr>
            <a:normAutofit fontScale="70000" lnSpcReduction="20000"/>
          </a:bodyPr>
          <a:lstStyle/>
          <a:p>
            <a:r>
              <a:rPr lang="en-US" dirty="0" smtClean="0"/>
              <a:t>I </a:t>
            </a:r>
            <a:r>
              <a:rPr lang="en-US" dirty="0" smtClean="0"/>
              <a:t>like the design from the NIH proposal with the top toolbar and high level navigation </a:t>
            </a:r>
            <a:r>
              <a:rPr lang="en-US" dirty="0" smtClean="0"/>
              <a:t>points</a:t>
            </a:r>
          </a:p>
          <a:p>
            <a:r>
              <a:rPr lang="en-US" dirty="0" smtClean="0"/>
              <a:t>When clicking the assay menu, users get a list of all assays.  Clicking one assay takes them to a grid of that assay in which they can toggle between batch/run/result.</a:t>
            </a:r>
          </a:p>
          <a:p>
            <a:r>
              <a:rPr lang="en-US" dirty="0" smtClean="0"/>
              <a:t>It basically takes them direct to the view here:</a:t>
            </a:r>
          </a:p>
          <a:p>
            <a:r>
              <a:rPr lang="en-US" dirty="0" smtClean="0"/>
              <a:t>/assay/home/</a:t>
            </a:r>
            <a:r>
              <a:rPr lang="en-US" dirty="0" err="1" smtClean="0"/>
              <a:t>assayRuns.view</a:t>
            </a:r>
            <a:endParaRPr lang="en-US" dirty="0" smtClean="0"/>
          </a:p>
          <a:p>
            <a:pPr marL="971550" lvl="1" indent="-514350">
              <a:buNone/>
            </a:pPr>
            <a:endParaRPr lang="en-US" dirty="0" smtClean="0"/>
          </a:p>
        </p:txBody>
      </p:sp>
      <p:pic>
        <p:nvPicPr>
          <p:cNvPr id="1026" name="Picture 3"/>
          <p:cNvPicPr>
            <a:picLocks noChangeAspect="1" noChangeArrowheads="1"/>
          </p:cNvPicPr>
          <p:nvPr/>
        </p:nvPicPr>
        <p:blipFill>
          <a:blip r:embed="rId3" cstate="print"/>
          <a:srcRect b="61425"/>
          <a:stretch>
            <a:fillRect/>
          </a:stretch>
        </p:blipFill>
        <p:spPr bwMode="auto">
          <a:xfrm>
            <a:off x="1066800" y="4648200"/>
            <a:ext cx="6966378" cy="1524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1086</TotalTime>
  <Words>1012</Words>
  <Application>Microsoft Office PowerPoint</Application>
  <PresentationFormat>On-screen Show (4:3)</PresentationFormat>
  <Paragraphs>151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Interacting with Assay Data</vt:lpstr>
      <vt:lpstr>Basic Ways to Interact:</vt:lpstr>
      <vt:lpstr>Assay View:</vt:lpstr>
      <vt:lpstr>Assay View:</vt:lpstr>
      <vt:lpstr>Experiment View:</vt:lpstr>
      <vt:lpstr>Experiment View:</vt:lpstr>
      <vt:lpstr>Expanding expt to show runs:</vt:lpstr>
      <vt:lpstr>The expt workbook</vt:lpstr>
      <vt:lpstr>Overall navigation and aesthetics: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MHC SSP Assay</dc:title>
  <dc:creator>Ben Bimber</dc:creator>
  <cp:lastModifiedBy>Ben Bimber</cp:lastModifiedBy>
  <cp:revision>143</cp:revision>
  <dcterms:created xsi:type="dcterms:W3CDTF">2009-03-10T23:19:21Z</dcterms:created>
  <dcterms:modified xsi:type="dcterms:W3CDTF">2009-08-31T15:30:47Z</dcterms:modified>
</cp:coreProperties>
</file>