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7" r:id="rId5"/>
    <p:sldId id="259" r:id="rId6"/>
    <p:sldId id="260" r:id="rId7"/>
    <p:sldId id="262" r:id="rId8"/>
    <p:sldId id="263" r:id="rId9"/>
    <p:sldId id="264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DFF6-E29D-4FE3-8D25-A5AC83ABF7F5}" type="datetimeFigureOut">
              <a:rPr lang="en-US" smtClean="0"/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BE72-E95B-4FC1-942F-A47006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5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DFF6-E29D-4FE3-8D25-A5AC83ABF7F5}" type="datetimeFigureOut">
              <a:rPr lang="en-US" smtClean="0"/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BE72-E95B-4FC1-942F-A47006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4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DFF6-E29D-4FE3-8D25-A5AC83ABF7F5}" type="datetimeFigureOut">
              <a:rPr lang="en-US" smtClean="0"/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BE72-E95B-4FC1-942F-A47006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5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DFF6-E29D-4FE3-8D25-A5AC83ABF7F5}" type="datetimeFigureOut">
              <a:rPr lang="en-US" smtClean="0"/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BE72-E95B-4FC1-942F-A47006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0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DFF6-E29D-4FE3-8D25-A5AC83ABF7F5}" type="datetimeFigureOut">
              <a:rPr lang="en-US" smtClean="0"/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BE72-E95B-4FC1-942F-A47006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5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DFF6-E29D-4FE3-8D25-A5AC83ABF7F5}" type="datetimeFigureOut">
              <a:rPr lang="en-US" smtClean="0"/>
              <a:t>11/18/2010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BE72-E95B-4FC1-942F-A47006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01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DFF6-E29D-4FE3-8D25-A5AC83ABF7F5}" type="datetimeFigureOut">
              <a:rPr lang="en-US" smtClean="0"/>
              <a:t>11/18/2010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BE72-E95B-4FC1-942F-A47006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2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DFF6-E29D-4FE3-8D25-A5AC83ABF7F5}" type="datetimeFigureOut">
              <a:rPr lang="en-US" smtClean="0"/>
              <a:t>11/18/2010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BE72-E95B-4FC1-942F-A47006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8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DFF6-E29D-4FE3-8D25-A5AC83ABF7F5}" type="datetimeFigureOut">
              <a:rPr lang="en-US" smtClean="0"/>
              <a:t>11/18/2010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BE72-E95B-4FC1-942F-A47006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9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DFF6-E29D-4FE3-8D25-A5AC83ABF7F5}" type="datetimeFigureOut">
              <a:rPr lang="en-US" smtClean="0"/>
              <a:t>11/18/2010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BE72-E95B-4FC1-942F-A47006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1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DFF6-E29D-4FE3-8D25-A5AC83ABF7F5}" type="datetimeFigureOut">
              <a:rPr lang="en-US" smtClean="0"/>
              <a:t>11/18/2010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9BE72-E95B-4FC1-942F-A47006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6DFF6-E29D-4FE3-8D25-A5AC83ABF7F5}" type="datetimeFigureOut">
              <a:rPr lang="en-US" smtClean="0"/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9BE72-E95B-4FC1-942F-A47006A5A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7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labkey.com/labkey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LabKey Server 10.3</a:t>
            </a:r>
            <a:br>
              <a:rPr lang="en-US" dirty="0" smtClean="0"/>
            </a:br>
            <a:r>
              <a:rPr lang="en-US" dirty="0" smtClean="0"/>
              <a:t>What’s New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8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LabKey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GROUP_CONCAT aggregate function</a:t>
            </a:r>
          </a:p>
          <a:p>
            <a:pPr lvl="1"/>
            <a:r>
              <a:rPr lang="en-US" dirty="0" smtClean="0"/>
              <a:t>Based on MySQL implementation</a:t>
            </a:r>
          </a:p>
          <a:p>
            <a:pPr lvl="1"/>
            <a:r>
              <a:rPr lang="en-US" dirty="0" smtClean="0"/>
              <a:t>Shows all values comma separated</a:t>
            </a:r>
          </a:p>
          <a:p>
            <a:pPr lvl="1"/>
            <a:r>
              <a:rPr lang="en-US" dirty="0" smtClean="0"/>
              <a:t>Syntax is similar to standard functions like MAX and MIN</a:t>
            </a:r>
          </a:p>
          <a:p>
            <a:r>
              <a:rPr lang="en-US" dirty="0" smtClean="0"/>
              <a:t>Don’t need to prefix unambiguous columns with aliases</a:t>
            </a:r>
          </a:p>
          <a:p>
            <a:r>
              <a:rPr lang="en-US" dirty="0" smtClean="0"/>
              <a:t>SELECT * works as expected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60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Excel-style formatting based on cell value</a:t>
            </a:r>
          </a:p>
          <a:p>
            <a:r>
              <a:rPr lang="en-US" dirty="0" smtClean="0"/>
              <a:t>Standard LabKey filters available</a:t>
            </a:r>
          </a:p>
          <a:p>
            <a:r>
              <a:rPr lang="en-US" dirty="0" smtClean="0"/>
              <a:t>Change colors and font style</a:t>
            </a:r>
          </a:p>
          <a:p>
            <a:r>
              <a:rPr lang="en-US" dirty="0" smtClean="0"/>
              <a:t>Available in list, dataset, and assay designers</a:t>
            </a:r>
          </a:p>
          <a:p>
            <a:r>
              <a:rPr lang="en-US" dirty="0" smtClean="0"/>
              <a:t>Settable in query metadata overrides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3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Button Bar Customization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Two ways to customize button bars on grids</a:t>
            </a:r>
          </a:p>
          <a:p>
            <a:pPr lvl="1"/>
            <a:r>
              <a:rPr lang="en-US" dirty="0" smtClean="0"/>
              <a:t>When using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LABKEY.QueryWebPart</a:t>
            </a:r>
            <a:r>
              <a:rPr lang="en-US" dirty="0" smtClean="0">
                <a:cs typeface="Courier New" pitchFamily="49" charset="0"/>
              </a:rPr>
              <a:t> in JavaScript</a:t>
            </a:r>
          </a:p>
          <a:p>
            <a:pPr lvl="2"/>
            <a:r>
              <a:rPr lang="en-US" dirty="0" smtClean="0">
                <a:cs typeface="Courier New" pitchFamily="49" charset="0"/>
              </a:rPr>
              <a:t>Applies for that specific UI only</a:t>
            </a:r>
          </a:p>
          <a:p>
            <a:pPr lvl="2"/>
            <a:r>
              <a:rPr lang="en-US" dirty="0" smtClean="0">
                <a:cs typeface="Courier New" pitchFamily="49" charset="0"/>
              </a:rPr>
              <a:t>Embedded in wiki, file-based view HTML/JavaScript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When setting query metadata using XML</a:t>
            </a:r>
          </a:p>
          <a:p>
            <a:pPr lvl="2"/>
            <a:r>
              <a:rPr lang="en-US" dirty="0" smtClean="0">
                <a:cs typeface="Courier New" pitchFamily="49" charset="0"/>
              </a:rPr>
              <a:t>Applies to all views of that query</a:t>
            </a:r>
          </a:p>
          <a:p>
            <a:pPr lvl="2"/>
            <a:r>
              <a:rPr lang="en-US" dirty="0" smtClean="0">
                <a:cs typeface="Courier New" pitchFamily="49" charset="0"/>
              </a:rPr>
              <a:t>Stored in database, or in a .query.xml file in file-based module</a:t>
            </a:r>
          </a:p>
          <a:p>
            <a:r>
              <a:rPr lang="en-US" dirty="0" smtClean="0"/>
              <a:t>Ability to specify permissions required to see buttons</a:t>
            </a:r>
          </a:p>
          <a:p>
            <a:pPr lvl="1"/>
            <a:r>
              <a:rPr lang="en-US" dirty="0" smtClean="0"/>
              <a:t>Based on permissions of current folder</a:t>
            </a:r>
          </a:p>
          <a:p>
            <a:r>
              <a:rPr lang="en-US" dirty="0" smtClean="0"/>
              <a:t>Ability to specify insertion point for buttons</a:t>
            </a:r>
          </a:p>
          <a:p>
            <a:r>
              <a:rPr lang="en-US" dirty="0" smtClean="0"/>
              <a:t>XML-defined JavaScript callback for further customization</a:t>
            </a:r>
          </a:p>
        </p:txBody>
      </p:sp>
    </p:spTree>
    <p:extLst>
      <p:ext uri="{BB962C8B-B14F-4D97-AF65-F5344CB8AC3E}">
        <p14:creationId xmlns:p14="http://schemas.microsoft.com/office/powerpoint/2010/main" val="323483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10.3 Feature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High-throughput </a:t>
            </a:r>
            <a:r>
              <a:rPr lang="en-US" dirty="0" err="1" smtClean="0"/>
              <a:t>NAb</a:t>
            </a:r>
            <a:endParaRPr lang="en-US" dirty="0" smtClean="0"/>
          </a:p>
          <a:p>
            <a:r>
              <a:rPr lang="en-US" dirty="0" smtClean="0"/>
              <a:t>New Customize View UI</a:t>
            </a:r>
          </a:p>
          <a:p>
            <a:r>
              <a:rPr lang="en-US" dirty="0" smtClean="0"/>
              <a:t>Next-gen sequencing and genotyping</a:t>
            </a:r>
          </a:p>
          <a:p>
            <a:pPr lvl="1"/>
            <a:r>
              <a:rPr lang="en-US" dirty="0" smtClean="0"/>
              <a:t>Galaxy integration for sequence analysis</a:t>
            </a:r>
          </a:p>
          <a:p>
            <a:pPr lvl="1"/>
            <a:r>
              <a:rPr lang="en-US" dirty="0" smtClean="0"/>
              <a:t>Metadata tracking for </a:t>
            </a:r>
            <a:r>
              <a:rPr lang="en-US" dirty="0" err="1" smtClean="0"/>
              <a:t>Illumina</a:t>
            </a:r>
            <a:r>
              <a:rPr lang="en-US" dirty="0" smtClean="0"/>
              <a:t> assays</a:t>
            </a:r>
          </a:p>
          <a:p>
            <a:r>
              <a:rPr lang="en-US" dirty="0" smtClean="0"/>
              <a:t>Dataset visualization prototype</a:t>
            </a:r>
          </a:p>
          <a:p>
            <a:r>
              <a:rPr lang="en-US" dirty="0" err="1" smtClean="0"/>
              <a:t>Misc</a:t>
            </a:r>
            <a:r>
              <a:rPr lang="en-US" dirty="0" smtClean="0"/>
              <a:t> MS2 enhancements</a:t>
            </a:r>
          </a:p>
          <a:p>
            <a:r>
              <a:rPr lang="en-US" dirty="0" smtClean="0"/>
              <a:t>MySQL as external data source</a:t>
            </a:r>
          </a:p>
          <a:p>
            <a:r>
              <a:rPr lang="en-US" dirty="0" smtClean="0"/>
              <a:t>Reagent database enhancements</a:t>
            </a:r>
          </a:p>
          <a:p>
            <a:r>
              <a:rPr lang="en-US" dirty="0" smtClean="0"/>
              <a:t>Multi-valued columns</a:t>
            </a:r>
          </a:p>
          <a:p>
            <a:r>
              <a:rPr lang="en-US" dirty="0" smtClean="0"/>
              <a:t>Conditional formatting</a:t>
            </a:r>
          </a:p>
          <a:p>
            <a:r>
              <a:rPr lang="en-US" dirty="0" smtClean="0"/>
              <a:t>New SQL/XML editor</a:t>
            </a:r>
          </a:p>
          <a:p>
            <a:r>
              <a:rPr lang="en-US" dirty="0" smtClean="0"/>
              <a:t>Issue tracker</a:t>
            </a:r>
          </a:p>
          <a:p>
            <a:pPr lvl="1"/>
            <a:r>
              <a:rPr lang="en-US" dirty="0" smtClean="0"/>
              <a:t>More customizable fields</a:t>
            </a:r>
          </a:p>
          <a:p>
            <a:pPr lvl="1"/>
            <a:r>
              <a:rPr lang="en-US" dirty="0" smtClean="0"/>
              <a:t>Editable email templates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Persistence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Before 10.3, three forms of persistence</a:t>
            </a:r>
          </a:p>
          <a:p>
            <a:pPr lvl="1"/>
            <a:r>
              <a:rPr lang="en-US" dirty="0" smtClean="0"/>
              <a:t>Metadata stored in </a:t>
            </a:r>
            <a:r>
              <a:rPr lang="en-US" dirty="0" err="1" smtClean="0"/>
              <a:t>OntologyManager</a:t>
            </a:r>
            <a:endParaRPr lang="en-US" dirty="0" smtClean="0"/>
          </a:p>
          <a:p>
            <a:pPr lvl="1"/>
            <a:r>
              <a:rPr lang="en-US" dirty="0" smtClean="0"/>
              <a:t>Data stored in </a:t>
            </a:r>
            <a:r>
              <a:rPr lang="en-US" dirty="0" err="1" smtClean="0"/>
              <a:t>OntologyManager</a:t>
            </a:r>
            <a:r>
              <a:rPr lang="en-US" dirty="0" smtClean="0"/>
              <a:t> (aka blender)</a:t>
            </a:r>
          </a:p>
          <a:p>
            <a:pPr lvl="1"/>
            <a:r>
              <a:rPr lang="en-US" dirty="0" smtClean="0"/>
              <a:t>Data also stored in materialized temp tables</a:t>
            </a:r>
          </a:p>
          <a:p>
            <a:r>
              <a:rPr lang="en-US" dirty="0" smtClean="0"/>
              <a:t>In 10.3, two forms of persistence</a:t>
            </a:r>
          </a:p>
          <a:p>
            <a:pPr lvl="1"/>
            <a:r>
              <a:rPr lang="en-US" dirty="0" smtClean="0"/>
              <a:t>Metadata stored in </a:t>
            </a:r>
            <a:r>
              <a:rPr lang="en-US" dirty="0" err="1" smtClean="0"/>
              <a:t>OntologyManager</a:t>
            </a:r>
            <a:endParaRPr lang="en-US" dirty="0" smtClean="0"/>
          </a:p>
          <a:p>
            <a:pPr lvl="1"/>
            <a:r>
              <a:rPr lang="en-US" dirty="0" smtClean="0"/>
              <a:t>Data stored only in </a:t>
            </a:r>
            <a:r>
              <a:rPr lang="en-US" dirty="0" err="1" smtClean="0"/>
              <a:t>OntologyManager</a:t>
            </a:r>
            <a:r>
              <a:rPr lang="en-US" dirty="0" smtClean="0"/>
              <a:t> maintained hard tables</a:t>
            </a:r>
          </a:p>
          <a:p>
            <a:r>
              <a:rPr lang="en-US" dirty="0" smtClean="0"/>
              <a:t>100% UI and API compatibility</a:t>
            </a:r>
          </a:p>
          <a:p>
            <a:r>
              <a:rPr lang="en-US" dirty="0" smtClean="0"/>
              <a:t>API access is still strongly recommended</a:t>
            </a:r>
          </a:p>
        </p:txBody>
      </p:sp>
    </p:spTree>
    <p:extLst>
      <p:ext uri="{BB962C8B-B14F-4D97-AF65-F5344CB8AC3E}">
        <p14:creationId xmlns:p14="http://schemas.microsoft.com/office/powerpoint/2010/main" val="333567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JavaScript Callback Listeners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Standardized the naming convention for AJAX functions</a:t>
            </a:r>
          </a:p>
          <a:p>
            <a:r>
              <a:rPr lang="en-US" dirty="0" smtClean="0"/>
              <a:t>Consistent with </a:t>
            </a:r>
            <a:r>
              <a:rPr lang="en-US" dirty="0" err="1" smtClean="0"/>
              <a:t>ExtJS</a:t>
            </a:r>
            <a:r>
              <a:rPr lang="en-US" dirty="0" smtClean="0"/>
              <a:t> naming convention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success</a:t>
            </a:r>
            <a:r>
              <a:rPr lang="en-US" dirty="0" smtClean="0"/>
              <a:t> and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failure</a:t>
            </a:r>
            <a:r>
              <a:rPr lang="en-US" dirty="0" smtClean="0"/>
              <a:t> properties in the </a:t>
            </a:r>
            <a:r>
              <a:rPr lang="en-US" dirty="0" err="1" smtClean="0"/>
              <a:t>config</a:t>
            </a:r>
            <a:r>
              <a:rPr lang="en-US" dirty="0" smtClean="0"/>
              <a:t> object</a:t>
            </a:r>
          </a:p>
          <a:p>
            <a:r>
              <a:rPr lang="en-US" dirty="0" smtClean="0"/>
              <a:t>Backwards compatible with old names</a:t>
            </a:r>
          </a:p>
          <a:p>
            <a:pPr lvl="1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successCallback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errorCallback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failureCallback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7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Container Management APIs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Containers include projects, folders, and workbooks</a:t>
            </a:r>
          </a:p>
          <a:p>
            <a:r>
              <a:rPr lang="en-US" dirty="0" smtClean="0"/>
              <a:t>Folder types are predefined sets of modules and </a:t>
            </a:r>
            <a:r>
              <a:rPr lang="en-US" dirty="0" err="1" smtClean="0"/>
              <a:t>webparts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LABKEY.Security.createContainer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LABKEY.Security.deleteContainer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LABKEY.Security.getFolderTypes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4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Look and Feel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stylesheet</a:t>
            </a:r>
            <a:r>
              <a:rPr lang="en-US" dirty="0" smtClean="0"/>
              <a:t> to improve appearance</a:t>
            </a:r>
          </a:p>
          <a:p>
            <a:r>
              <a:rPr lang="en-US" dirty="0" smtClean="0"/>
              <a:t>Mostly CSS changes, with some HTML as well</a:t>
            </a:r>
          </a:p>
          <a:p>
            <a:r>
              <a:rPr lang="en-US" dirty="0" smtClean="0"/>
              <a:t>Moving to simpler HTML and CSS styles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LABKEY.Utils.textLink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dirty="0" smtClean="0">
              <a:cs typeface="Courier New" pitchFamily="49" charset="0"/>
            </a:endParaRPr>
          </a:p>
          <a:p>
            <a:pPr lvl="1"/>
            <a:r>
              <a:rPr lang="en-US" dirty="0" smtClean="0">
                <a:cs typeface="Courier New" pitchFamily="49" charset="0"/>
              </a:rPr>
              <a:t>Creates link appropriate to look and feel</a:t>
            </a:r>
          </a:p>
          <a:p>
            <a:pPr lvl="1"/>
            <a:endParaRPr lang="en-US" dirty="0" smtClean="0">
              <a:cs typeface="Courier New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3" t="26982" r="20298" b="51265"/>
          <a:stretch/>
        </p:blipFill>
        <p:spPr bwMode="auto">
          <a:xfrm>
            <a:off x="228600" y="4343400"/>
            <a:ext cx="4267200" cy="208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74" t="23912" r="22376" b="58748"/>
          <a:stretch/>
        </p:blipFill>
        <p:spPr bwMode="auto">
          <a:xfrm>
            <a:off x="4724400" y="4574264"/>
            <a:ext cx="3873970" cy="162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590800" y="5257800"/>
            <a:ext cx="14478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29400" y="5181600"/>
            <a:ext cx="14478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4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Customize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Rendered attached to grid, not separate page</a:t>
            </a:r>
          </a:p>
          <a:p>
            <a:r>
              <a:rPr lang="en-US" dirty="0" smtClean="0">
                <a:cs typeface="Courier New" pitchFamily="49" charset="0"/>
              </a:rPr>
              <a:t>Uses new API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LABKEY.Query.saveQueryViews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dirty="0">
              <a:cs typeface="Courier New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53" t="32216" r="1298" b="8671"/>
          <a:stretch/>
        </p:blipFill>
        <p:spPr bwMode="auto">
          <a:xfrm>
            <a:off x="4724400" y="3840236"/>
            <a:ext cx="4209186" cy="233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63" t="23339" r="5533" b="15068"/>
          <a:stretch/>
        </p:blipFill>
        <p:spPr bwMode="auto">
          <a:xfrm>
            <a:off x="200528" y="3733800"/>
            <a:ext cx="4355340" cy="292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38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Perl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Contributed by Ben </a:t>
            </a:r>
            <a:r>
              <a:rPr lang="en-US" dirty="0" err="1" smtClean="0"/>
              <a:t>Bimber</a:t>
            </a:r>
            <a:r>
              <a:rPr lang="en-US" dirty="0" smtClean="0"/>
              <a:t>, University of Wisconsin</a:t>
            </a:r>
          </a:p>
          <a:p>
            <a:r>
              <a:rPr lang="en-US" dirty="0" smtClean="0"/>
              <a:t>Matches JavaScript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LABKEY.Query</a:t>
            </a:r>
            <a:r>
              <a:rPr lang="en-US" dirty="0" smtClean="0"/>
              <a:t> APIs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Labkey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::Query::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selectRows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Labkey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::Query::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insertRows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Labkey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::Query::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updateRows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Labkey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::Query::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deleteRows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()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Labkey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::Query::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executeSQL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()</a:t>
            </a:r>
          </a:p>
          <a:p>
            <a:r>
              <a:rPr lang="en-US" dirty="0" smtClean="0"/>
              <a:t>Available through CPAN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Perl API -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my $results =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Labkey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::Query::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selectRows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pPr marL="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-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baseUrl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=&gt;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hlinkClick r:id="rId2"/>
              </a:rPr>
              <a:t>http://labkey.com/labkey/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',</a:t>
            </a:r>
          </a:p>
          <a:p>
            <a:pPr marL="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-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containerPath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=&gt; '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myFolder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/',</a:t>
            </a:r>
          </a:p>
          <a:p>
            <a:pPr marL="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-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schemaName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=&gt; 'lists', </a:t>
            </a:r>
          </a:p>
          <a:p>
            <a:pPr marL="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-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queryName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=&gt; '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mid_tags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');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11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461</Words>
  <Application>Microsoft Office PowerPoint</Application>
  <PresentationFormat>On-screen Show (4:3)</PresentationFormat>
  <Paragraphs>90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LabKey Server 10.3 What’s New</vt:lpstr>
      <vt:lpstr>10.3 Feature List</vt:lpstr>
      <vt:lpstr>Dataset Persistence</vt:lpstr>
      <vt:lpstr>JavaScript Callback Listeners</vt:lpstr>
      <vt:lpstr>New Container Management APIs</vt:lpstr>
      <vt:lpstr>New Look and Feel</vt:lpstr>
      <vt:lpstr>New Customize View</vt:lpstr>
      <vt:lpstr>Perl API</vt:lpstr>
      <vt:lpstr>Perl API - Example</vt:lpstr>
      <vt:lpstr>LabKey SQL</vt:lpstr>
      <vt:lpstr>Conditional Formats</vt:lpstr>
      <vt:lpstr>Button Bar Customization</vt:lpstr>
    </vt:vector>
  </TitlesOfParts>
  <Company>LabKey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10.3 Developer Notes API changes, additions, etc</dc:title>
  <dc:creator>Josh Eckels</dc:creator>
  <cp:lastModifiedBy>Josh Eckels</cp:lastModifiedBy>
  <cp:revision>18</cp:revision>
  <dcterms:created xsi:type="dcterms:W3CDTF">2010-11-18T17:20:07Z</dcterms:created>
  <dcterms:modified xsi:type="dcterms:W3CDTF">2010-11-19T00:04:49Z</dcterms:modified>
</cp:coreProperties>
</file>