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71" r:id="rId5"/>
    <p:sldId id="272" r:id="rId6"/>
    <p:sldId id="258" r:id="rId7"/>
    <p:sldId id="257" r:id="rId8"/>
    <p:sldId id="267" r:id="rId9"/>
    <p:sldId id="273" r:id="rId10"/>
    <p:sldId id="285" r:id="rId11"/>
    <p:sldId id="286" r:id="rId12"/>
    <p:sldId id="279" r:id="rId13"/>
    <p:sldId id="280" r:id="rId14"/>
    <p:sldId id="274" r:id="rId15"/>
    <p:sldId id="276" r:id="rId16"/>
    <p:sldId id="277" r:id="rId17"/>
    <p:sldId id="278" r:id="rId18"/>
    <p:sldId id="284" r:id="rId19"/>
    <p:sldId id="295" r:id="rId20"/>
    <p:sldId id="287" r:id="rId21"/>
    <p:sldId id="281" r:id="rId22"/>
    <p:sldId id="282" r:id="rId23"/>
    <p:sldId id="283" r:id="rId24"/>
    <p:sldId id="288" r:id="rId25"/>
    <p:sldId id="289" r:id="rId26"/>
    <p:sldId id="290" r:id="rId27"/>
    <p:sldId id="293" r:id="rId28"/>
    <p:sldId id="294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5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0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5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2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8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9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1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6DFF6-E29D-4FE3-8D25-A5AC83ABF7F5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key.org/" TargetMode="External"/><Relationship Id="rId2" Type="http://schemas.openxmlformats.org/officeDocument/2006/relationships/hyperlink" Target="https://www.labkey.org/project/home/Developer/Projects/begin.vi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LabKey Server </a:t>
            </a:r>
            <a:r>
              <a:rPr lang="en-US" dirty="0" smtClean="0"/>
              <a:t>11.1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What’s </a:t>
            </a:r>
            <a:r>
              <a:rPr lang="en-US" dirty="0" smtClean="0"/>
              <a:t>New for Developers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 Eckels</a:t>
            </a:r>
          </a:p>
          <a:p>
            <a:r>
              <a:rPr lang="en-US" dirty="0" smtClean="0"/>
              <a:t>March 17,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LabKey SQL – </a:t>
            </a:r>
            <a:r>
              <a:rPr lang="en-US" dirty="0" smtClean="0"/>
              <a:t>User/Group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USERID()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Returns id of the current user</a:t>
            </a:r>
            <a:endParaRPr lang="en-US" dirty="0"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Useful for filtering within query</a:t>
            </a:r>
          </a:p>
          <a:p>
            <a:pPr lvl="1"/>
            <a:endParaRPr lang="en-US" dirty="0" smtClean="0"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ISMEMBEROF(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groupId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Returns true if current user is a member of the specified group id</a:t>
            </a:r>
          </a:p>
          <a:p>
            <a:pPr lvl="1"/>
            <a:r>
              <a:rPr lang="en-US" dirty="0" err="1" smtClean="0">
                <a:cs typeface="Courier New" pitchFamily="49" charset="0"/>
              </a:rPr>
              <a:t>core.groups</a:t>
            </a:r>
            <a:r>
              <a:rPr lang="en-US" dirty="0" smtClean="0">
                <a:cs typeface="Courier New" pitchFamily="49" charset="0"/>
              </a:rPr>
              <a:t> table contains group names and ids</a:t>
            </a:r>
          </a:p>
        </p:txBody>
      </p:sp>
    </p:spTree>
    <p:extLst>
      <p:ext uri="{BB962C8B-B14F-4D97-AF65-F5344CB8AC3E}">
        <p14:creationId xmlns:p14="http://schemas.microsoft.com/office/powerpoint/2010/main" val="35593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LabKey SQL – General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ISEQUAL(a, b)</a:t>
            </a:r>
          </a:p>
          <a:p>
            <a:pPr lvl="1"/>
            <a:r>
              <a:rPr lang="en-US" dirty="0"/>
              <a:t>Treats NULLs as </a:t>
            </a:r>
            <a:r>
              <a:rPr lang="en-US" dirty="0" smtClean="0"/>
              <a:t>equal</a:t>
            </a:r>
          </a:p>
          <a:p>
            <a:pPr lvl="1"/>
            <a:r>
              <a:rPr lang="en-US" dirty="0" smtClean="0"/>
              <a:t>Equivalent to:</a:t>
            </a: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a=b OR (a IS NULL AND b IS NULL))</a:t>
            </a:r>
          </a:p>
          <a:p>
            <a:endParaRPr lang="en-US" dirty="0" smtClean="0"/>
          </a:p>
          <a:p>
            <a:r>
              <a:rPr lang="en-US" dirty="0" smtClean="0"/>
              <a:t>Nested joins now supported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... FROM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LEFT JOIN 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INNER JOIN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ON ...)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57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LabKey SQL – General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is now optional for expression aliases</a:t>
            </a:r>
          </a:p>
          <a:p>
            <a:pPr marL="400050" lvl="1" indent="0">
              <a:buNone/>
            </a:pPr>
            <a:r>
              <a:rPr lang="en-US" sz="3000" b="1" dirty="0">
                <a:latin typeface="Courier New" pitchFamily="49" charset="0"/>
                <a:cs typeface="Courier New" pitchFamily="49" charset="0"/>
              </a:rPr>
              <a:t>SELECT LCASE(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AS Name 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000" b="1" dirty="0">
                <a:latin typeface="Courier New" pitchFamily="49" charset="0"/>
                <a:cs typeface="Courier New" pitchFamily="49" charset="0"/>
              </a:rPr>
            </a:br>
            <a:r>
              <a:rPr lang="en-US" sz="3000" b="1" dirty="0">
                <a:latin typeface="Courier New" pitchFamily="49" charset="0"/>
                <a:cs typeface="Courier New" pitchFamily="49" charset="0"/>
              </a:rPr>
              <a:t>	FROM PEOPLE</a:t>
            </a:r>
            <a:br>
              <a:rPr lang="en-US" sz="3000" b="1" dirty="0">
                <a:latin typeface="Courier New" pitchFamily="49" charset="0"/>
                <a:cs typeface="Courier New" pitchFamily="49" charset="0"/>
              </a:rPr>
            </a:br>
            <a:r>
              <a:rPr lang="en-US" sz="3000" b="1" dirty="0">
                <a:latin typeface="Courier New" pitchFamily="49" charset="0"/>
                <a:cs typeface="Courier New" pitchFamily="49" charset="0"/>
              </a:rPr>
              <a:t>SELECT LCASE(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) Name </a:t>
            </a:r>
            <a:br>
              <a:rPr lang="en-US" sz="3000" b="1" dirty="0">
                <a:latin typeface="Courier New" pitchFamily="49" charset="0"/>
                <a:cs typeface="Courier New" pitchFamily="49" charset="0"/>
              </a:rPr>
            </a:br>
            <a:r>
              <a:rPr lang="en-US" sz="3000" b="1" dirty="0">
                <a:latin typeface="Courier New" pitchFamily="49" charset="0"/>
                <a:cs typeface="Courier New" pitchFamily="49" charset="0"/>
              </a:rPr>
              <a:t>	FROM </a:t>
            </a: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PEOPLE</a:t>
            </a:r>
            <a:endParaRPr lang="en-US" sz="3000" b="1" dirty="0" smtClean="0"/>
          </a:p>
          <a:p>
            <a:endParaRPr lang="en-US" dirty="0" smtClean="0"/>
          </a:p>
          <a:p>
            <a:r>
              <a:rPr lang="en-US" dirty="0" smtClean="0"/>
              <a:t>ORDER BY clause can refer to column alias</a:t>
            </a:r>
          </a:p>
          <a:p>
            <a:pPr marL="457200" lvl="1" indent="0">
              <a:buNone/>
            </a:pP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LCASE(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) Name 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000" b="1" dirty="0">
                <a:latin typeface="Courier New" pitchFamily="49" charset="0"/>
                <a:cs typeface="Courier New" pitchFamily="49" charset="0"/>
              </a:rPr>
            </a:b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	FROM PEOPLE</a:t>
            </a:r>
            <a:br>
              <a:rPr lang="en-US" sz="3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	ORDER 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BY Name</a:t>
            </a:r>
            <a:endParaRPr lang="en-US" sz="3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24200" y="4648200"/>
            <a:ext cx="4038600" cy="1447800"/>
            <a:chOff x="3124200" y="2133600"/>
            <a:chExt cx="4038600" cy="1447800"/>
          </a:xfrm>
        </p:grpSpPr>
        <p:sp>
          <p:nvSpPr>
            <p:cNvPr id="4" name="Oval 3"/>
            <p:cNvSpPr/>
            <p:nvPr/>
          </p:nvSpPr>
          <p:spPr>
            <a:xfrm>
              <a:off x="5867400" y="2133600"/>
              <a:ext cx="1295400" cy="609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24200" y="2971800"/>
              <a:ext cx="1295400" cy="609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>
              <a:endCxn id="4" idx="4"/>
            </p:cNvCxnSpPr>
            <p:nvPr/>
          </p:nvCxnSpPr>
          <p:spPr>
            <a:xfrm flipV="1">
              <a:off x="4419600" y="2743200"/>
              <a:ext cx="2095500" cy="533400"/>
            </a:xfrm>
            <a:prstGeom prst="curvedConnector2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467350" y="2057400"/>
            <a:ext cx="1238250" cy="1371600"/>
            <a:chOff x="5467350" y="2057400"/>
            <a:chExt cx="1238250" cy="1371600"/>
          </a:xfrm>
        </p:grpSpPr>
        <p:sp>
          <p:nvSpPr>
            <p:cNvPr id="12" name="Oval 11"/>
            <p:cNvSpPr/>
            <p:nvPr/>
          </p:nvSpPr>
          <p:spPr>
            <a:xfrm>
              <a:off x="5867400" y="2057400"/>
              <a:ext cx="838200" cy="609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467350" y="2819400"/>
              <a:ext cx="838200" cy="609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urved Connector 14"/>
            <p:cNvCxnSpPr>
              <a:stCxn id="13" idx="0"/>
            </p:cNvCxnSpPr>
            <p:nvPr/>
          </p:nvCxnSpPr>
          <p:spPr>
            <a:xfrm rot="5400000" flipH="1" flipV="1">
              <a:off x="6010275" y="2543175"/>
              <a:ext cx="152400" cy="400050"/>
            </a:xfrm>
            <a:prstGeom prst="curvedConnector2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11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LabKey SQL - 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Excel pivot tables</a:t>
            </a:r>
          </a:p>
          <a:p>
            <a:r>
              <a:rPr lang="en-US" dirty="0" smtClean="0"/>
              <a:t>Reshape rectangular data</a:t>
            </a:r>
          </a:p>
          <a:p>
            <a:r>
              <a:rPr lang="en-US" dirty="0" smtClean="0"/>
              <a:t>Related to aggregates and GROUP BY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28935"/>
              </p:ext>
            </p:extLst>
          </p:nvPr>
        </p:nvGraphicFramePr>
        <p:xfrm>
          <a:off x="381000" y="3505200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PTID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VisitID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Analyte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Value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54359645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IL-1b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105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54359645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IL-2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231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54359645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IL-7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43209543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IL-2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43209543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IL-7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43209543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IL-12p70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143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829116"/>
              </p:ext>
            </p:extLst>
          </p:nvPr>
        </p:nvGraphicFramePr>
        <p:xfrm>
          <a:off x="2209800" y="5638800"/>
          <a:ext cx="632460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06"/>
                <a:gridCol w="1022315"/>
                <a:gridCol w="939879"/>
                <a:gridCol w="914400"/>
                <a:gridCol w="685800"/>
                <a:gridCol w="1447801"/>
              </a:tblGrid>
              <a:tr h="3523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PTID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VisitID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IL-1b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IL-2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IL-7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IL-12p70</a:t>
                      </a:r>
                      <a:endParaRPr lang="en-US" sz="1800" dirty="0"/>
                    </a:p>
                  </a:txBody>
                  <a:tcPr/>
                </a:tc>
              </a:tr>
              <a:tr h="3572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54359645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572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43209543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143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93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LabKey SQL - 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SELECT PTID,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VisitID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,</a:t>
            </a:r>
            <a:br>
              <a:rPr lang="en-US" sz="3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Analyte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, Value</a:t>
            </a:r>
            <a:br>
              <a:rPr lang="en-US" sz="3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	FROM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AssayData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21718"/>
              </p:ext>
            </p:extLst>
          </p:nvPr>
        </p:nvGraphicFramePr>
        <p:xfrm>
          <a:off x="1524000" y="3429000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PTID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VisitID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Analyte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Value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54359645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IL-1b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54359645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54359645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IL-7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43209543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43209543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IL-7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43209543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IL-12p70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5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158"/>
            <a:ext cx="8229600" cy="1143000"/>
          </a:xfrm>
        </p:spPr>
        <p:txBody>
          <a:bodyPr/>
          <a:lstStyle/>
          <a:p>
            <a:r>
              <a:rPr lang="en-US" dirty="0" smtClean="0"/>
              <a:t>LabKey SQL - 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SELECT PTID,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VisitID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,  </a:t>
            </a:r>
            <a:br>
              <a:rPr lang="en-US" sz="3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MAX(Value) AS </a:t>
            </a:r>
            <a:r>
              <a:rPr lang="en-US" sz="36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MyValue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	FROM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AssayData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GROUP BY PTID, </a:t>
            </a:r>
            <a:r>
              <a:rPr lang="en-US" sz="36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VisitID</a:t>
            </a:r>
            <a:endParaRPr lang="en-US" sz="3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684984"/>
              </p:ext>
            </p:extLst>
          </p:nvPr>
        </p:nvGraphicFramePr>
        <p:xfrm>
          <a:off x="2247900" y="4191000"/>
          <a:ext cx="46482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PTID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VisitID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MyValue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54359645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43209543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2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LabKey SQL - 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SELECT PTID,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VisitID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,</a:t>
            </a:r>
            <a:br>
              <a:rPr lang="en-US" sz="3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	MAX(Value) AS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MyValue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600" b="1" dirty="0">
                <a:latin typeface="Courier New" pitchFamily="49" charset="0"/>
                <a:cs typeface="Courier New" pitchFamily="49" charset="0"/>
              </a:rPr>
            </a:br>
            <a:r>
              <a:rPr lang="en-US" sz="3600" b="1" dirty="0">
                <a:latin typeface="Courier New" pitchFamily="49" charset="0"/>
                <a:cs typeface="Courier New" pitchFamily="49" charset="0"/>
              </a:rPr>
              <a:t>	FROM </a:t>
            </a:r>
            <a:r>
              <a:rPr lang="en-US" sz="3600" b="1" dirty="0" err="1">
                <a:latin typeface="Courier New" pitchFamily="49" charset="0"/>
                <a:cs typeface="Courier New" pitchFamily="49" charset="0"/>
              </a:rPr>
              <a:t>AssayData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600" b="1" dirty="0">
                <a:latin typeface="Courier New" pitchFamily="49" charset="0"/>
                <a:cs typeface="Courier New" pitchFamily="49" charset="0"/>
              </a:rPr>
            </a:br>
            <a:r>
              <a:rPr lang="en-US" sz="3600" b="1" dirty="0">
                <a:latin typeface="Courier New" pitchFamily="49" charset="0"/>
                <a:cs typeface="Courier New" pitchFamily="49" charset="0"/>
              </a:rPr>
              <a:t>	GROUP BY PTID,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VisitID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PIVOT </a:t>
            </a:r>
            <a:r>
              <a:rPr lang="en-US" sz="36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MyValue</a:t>
            </a:r>
            <a:r>
              <a:rPr lang="en-US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BY </a:t>
            </a:r>
            <a:r>
              <a:rPr lang="en-US" sz="36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Analyte</a:t>
            </a:r>
            <a:endParaRPr lang="en-US" sz="36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881813"/>
              </p:ext>
            </p:extLst>
          </p:nvPr>
        </p:nvGraphicFramePr>
        <p:xfrm>
          <a:off x="419100" y="4800600"/>
          <a:ext cx="8305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227"/>
                <a:gridCol w="1148176"/>
                <a:gridCol w="1312201"/>
                <a:gridCol w="1312201"/>
                <a:gridCol w="1312201"/>
                <a:gridCol w="1744794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PTID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VisitID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IL-1b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IL-7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IL-12p70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54359645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43209543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7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LabKey SQL - 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SELECT PTID,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VisitID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,</a:t>
            </a:r>
            <a:br>
              <a:rPr lang="en-US" sz="3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	MAX(Value) AS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MyValue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600" b="1" dirty="0">
                <a:latin typeface="Courier New" pitchFamily="49" charset="0"/>
                <a:cs typeface="Courier New" pitchFamily="49" charset="0"/>
              </a:rPr>
            </a:br>
            <a:r>
              <a:rPr lang="en-US" sz="3600" b="1" dirty="0">
                <a:latin typeface="Courier New" pitchFamily="49" charset="0"/>
                <a:cs typeface="Courier New" pitchFamily="49" charset="0"/>
              </a:rPr>
              <a:t>	FROM </a:t>
            </a:r>
            <a:r>
              <a:rPr lang="en-US" sz="3600" b="1" dirty="0" err="1">
                <a:latin typeface="Courier New" pitchFamily="49" charset="0"/>
                <a:cs typeface="Courier New" pitchFamily="49" charset="0"/>
              </a:rPr>
              <a:t>AssayData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600" b="1" dirty="0">
                <a:latin typeface="Courier New" pitchFamily="49" charset="0"/>
                <a:cs typeface="Courier New" pitchFamily="49" charset="0"/>
              </a:rPr>
            </a:br>
            <a:r>
              <a:rPr lang="en-US" sz="3600" b="1" dirty="0">
                <a:latin typeface="Courier New" pitchFamily="49" charset="0"/>
                <a:cs typeface="Courier New" pitchFamily="49" charset="0"/>
              </a:rPr>
              <a:t>	GROUP BY PTID,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VisitID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	PIVOT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MyValue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 BY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Analyte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600" b="1" dirty="0">
                <a:latin typeface="Courier New" pitchFamily="49" charset="0"/>
                <a:cs typeface="Courier New" pitchFamily="49" charset="0"/>
              </a:rPr>
            </a:b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 (‘IL-2’, ‘IL-7’)</a:t>
            </a:r>
          </a:p>
          <a:p>
            <a:pPr marL="0" indent="0">
              <a:buNone/>
            </a:pP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98301"/>
              </p:ext>
            </p:extLst>
          </p:nvPr>
        </p:nvGraphicFramePr>
        <p:xfrm>
          <a:off x="1828800" y="5105400"/>
          <a:ext cx="5486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1200150"/>
                <a:gridCol w="1371600"/>
                <a:gridCol w="1371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PTID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VisitID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IL-7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54359645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43209543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0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LabKey SQL – Parameterized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Pass data to custom queries</a:t>
            </a:r>
          </a:p>
          <a:p>
            <a:r>
              <a:rPr lang="en-US" dirty="0" smtClean="0"/>
              <a:t>Allows filtering on pre-aggregated values</a:t>
            </a:r>
          </a:p>
          <a:p>
            <a:r>
              <a:rPr lang="en-US" dirty="0" smtClean="0"/>
              <a:t>Declared at top of query</a:t>
            </a:r>
          </a:p>
          <a:p>
            <a:pPr marL="400050" lvl="1" indent="0">
              <a:buNone/>
            </a:pP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PARAMETERS(</a:t>
            </a:r>
            <a:r>
              <a:rPr lang="en-US" sz="3000" b="1" dirty="0" err="1" smtClean="0">
                <a:latin typeface="Courier New" pitchFamily="49" charset="0"/>
                <a:cs typeface="Courier New" pitchFamily="49" charset="0"/>
              </a:rPr>
              <a:t>MinValue</a:t>
            </a: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 INTEGER)</a:t>
            </a:r>
          </a:p>
          <a:p>
            <a:pPr marL="400050" lvl="1" indent="0">
              <a:buNone/>
            </a:pP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>PTID, </a:t>
            </a:r>
            <a:r>
              <a:rPr lang="en-US" sz="3000" b="1" dirty="0" err="1" smtClean="0">
                <a:latin typeface="Courier New" pitchFamily="49" charset="0"/>
                <a:cs typeface="Courier New" pitchFamily="49" charset="0"/>
              </a:rPr>
              <a:t>VisitID</a:t>
            </a: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,</a:t>
            </a:r>
            <a:br>
              <a:rPr lang="en-US" sz="3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	AVG(Value) AS </a:t>
            </a:r>
            <a:r>
              <a:rPr lang="en-US" sz="3000" b="1" dirty="0" err="1" smtClean="0">
                <a:latin typeface="Courier New" pitchFamily="49" charset="0"/>
                <a:cs typeface="Courier New" pitchFamily="49" charset="0"/>
              </a:rPr>
              <a:t>AvgValue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000" b="1" dirty="0">
                <a:latin typeface="Courier New" pitchFamily="49" charset="0"/>
                <a:cs typeface="Courier New" pitchFamily="49" charset="0"/>
              </a:rPr>
            </a:br>
            <a:r>
              <a:rPr lang="en-US" sz="3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3000" b="1" dirty="0" err="1" smtClean="0">
                <a:latin typeface="Courier New" pitchFamily="49" charset="0"/>
                <a:cs typeface="Courier New" pitchFamily="49" charset="0"/>
              </a:rPr>
              <a:t>AssayData</a:t>
            </a: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	WHERE Value &gt; </a:t>
            </a:r>
            <a:r>
              <a:rPr lang="en-US" sz="3000" b="1" dirty="0" err="1" smtClean="0">
                <a:latin typeface="Courier New" pitchFamily="49" charset="0"/>
                <a:cs typeface="Courier New" pitchFamily="49" charset="0"/>
              </a:rPr>
              <a:t>MinValue</a:t>
            </a:r>
            <a:r>
              <a:rPr lang="en-US" sz="3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000" b="1" dirty="0">
                <a:latin typeface="Courier New" pitchFamily="49" charset="0"/>
                <a:cs typeface="Courier New" pitchFamily="49" charset="0"/>
              </a:rPr>
            </a:br>
            <a:r>
              <a:rPr lang="en-US" sz="3000" b="1" dirty="0">
                <a:latin typeface="Courier New" pitchFamily="49" charset="0"/>
                <a:cs typeface="Courier New" pitchFamily="49" charset="0"/>
              </a:rPr>
              <a:t>	GROUP BY PTID, </a:t>
            </a:r>
            <a:r>
              <a:rPr lang="en-US" sz="3000" b="1" dirty="0" err="1" smtClean="0">
                <a:latin typeface="Courier New" pitchFamily="49" charset="0"/>
                <a:cs typeface="Courier New" pitchFamily="49" charset="0"/>
              </a:rPr>
              <a:t>VisitID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LabKey SQL – Parameterized Query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MinValue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MinValue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125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558427"/>
              </p:ext>
            </p:extLst>
          </p:nvPr>
        </p:nvGraphicFramePr>
        <p:xfrm>
          <a:off x="228600" y="3581400"/>
          <a:ext cx="4191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295400"/>
                <a:gridCol w="14478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PTID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VisitID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AvgValue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54359645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43209543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30030"/>
              </p:ext>
            </p:extLst>
          </p:nvPr>
        </p:nvGraphicFramePr>
        <p:xfrm>
          <a:off x="4724400" y="3581400"/>
          <a:ext cx="4191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295400"/>
                <a:gridCol w="14478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PTID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VisitID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AvgValue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54359645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43209543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5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11.1 </a:t>
            </a:r>
            <a:r>
              <a:rPr lang="en-US" dirty="0" smtClean="0"/>
              <a:t>Feature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Improved look and feel</a:t>
            </a:r>
          </a:p>
          <a:p>
            <a:r>
              <a:rPr lang="en-US" dirty="0" smtClean="0"/>
              <a:t>GPAT data persistence in hard tables</a:t>
            </a:r>
            <a:endParaRPr lang="en-US" dirty="0" smtClean="0"/>
          </a:p>
          <a:p>
            <a:r>
              <a:rPr lang="en-US" dirty="0" smtClean="0"/>
              <a:t>Server-side validation script enhancements</a:t>
            </a:r>
          </a:p>
          <a:p>
            <a:r>
              <a:rPr lang="en-US" dirty="0" smtClean="0"/>
              <a:t>JavaScript reports</a:t>
            </a:r>
          </a:p>
          <a:p>
            <a:r>
              <a:rPr lang="en-US" dirty="0" smtClean="0"/>
              <a:t>AJAX report designer</a:t>
            </a:r>
          </a:p>
          <a:p>
            <a:r>
              <a:rPr lang="en-US" dirty="0" smtClean="0"/>
              <a:t>Copy-to-study by reference</a:t>
            </a:r>
          </a:p>
          <a:p>
            <a:r>
              <a:rPr lang="en-US" dirty="0" smtClean="0"/>
              <a:t>Study data visualization</a:t>
            </a:r>
          </a:p>
          <a:p>
            <a:r>
              <a:rPr lang="en-US" dirty="0" smtClean="0"/>
              <a:t>File management UI enhancements</a:t>
            </a:r>
          </a:p>
          <a:p>
            <a:r>
              <a:rPr lang="en-US" dirty="0" smtClean="0"/>
              <a:t>Easier initial data import for GPAT</a:t>
            </a:r>
          </a:p>
          <a:p>
            <a:r>
              <a:rPr lang="en-US" dirty="0" smtClean="0"/>
              <a:t>Additional LabKey SQL syntax</a:t>
            </a:r>
          </a:p>
          <a:p>
            <a:r>
              <a:rPr lang="en-US" dirty="0" smtClean="0"/>
              <a:t>Agilent feature extraction (microarray) pipeline update</a:t>
            </a:r>
          </a:p>
          <a:p>
            <a:r>
              <a:rPr lang="en-US" dirty="0" smtClean="0"/>
              <a:t>Sequest (proteomics) pipeline update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 assay enhancements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Improved look and feel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GPAT data persistence in hard tables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Server-side validation script enhancements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JavaScript reports</a:t>
            </a:r>
          </a:p>
          <a:p>
            <a:r>
              <a:rPr lang="en-US" dirty="0" smtClean="0"/>
              <a:t>AJAX report designer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Copy-to-study by reference</a:t>
            </a:r>
          </a:p>
          <a:p>
            <a:r>
              <a:rPr lang="en-US" dirty="0" smtClean="0"/>
              <a:t>Study data visualization</a:t>
            </a:r>
          </a:p>
          <a:p>
            <a:r>
              <a:rPr lang="en-US" dirty="0" smtClean="0"/>
              <a:t>File management UI enhancements</a:t>
            </a:r>
          </a:p>
          <a:p>
            <a:r>
              <a:rPr lang="en-US" dirty="0" smtClean="0"/>
              <a:t>Easier initial data import for GPAT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Additional LabKey SQL syntax</a:t>
            </a:r>
          </a:p>
          <a:p>
            <a:r>
              <a:rPr lang="en-US" dirty="0" smtClean="0"/>
              <a:t>Agilent feature extraction (microarray) pipeline update</a:t>
            </a:r>
          </a:p>
          <a:p>
            <a:r>
              <a:rPr lang="en-US" dirty="0" smtClean="0"/>
              <a:t>Sequest (proteomics) pipeline update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 assay enhancements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34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LabKey SQL – Parameterized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as </a:t>
            </a:r>
            <a:r>
              <a:rPr lang="en-US" dirty="0" err="1" smtClean="0"/>
              <a:t>config</a:t>
            </a:r>
            <a:r>
              <a:rPr lang="en-US" dirty="0" smtClean="0"/>
              <a:t> property to JavaScript APIs</a:t>
            </a:r>
          </a:p>
          <a:p>
            <a:r>
              <a:rPr lang="en-US" dirty="0" smtClean="0"/>
              <a:t>Or provide as URL (GET) parameters</a:t>
            </a:r>
          </a:p>
          <a:p>
            <a:pPr lvl="1"/>
            <a:r>
              <a:rPr lang="en-US" dirty="0" err="1" smtClean="0"/>
              <a:t>query.param.MinValue</a:t>
            </a:r>
            <a:r>
              <a:rPr lang="en-US" dirty="0" smtClean="0"/>
              <a:t>=100</a:t>
            </a:r>
            <a:endParaRPr lang="en-US" dirty="0"/>
          </a:p>
          <a:p>
            <a:r>
              <a:rPr lang="en-US" dirty="0" smtClean="0"/>
              <a:t>Or use minimal UI for setting values</a:t>
            </a:r>
          </a:p>
          <a:p>
            <a:pPr lvl="1"/>
            <a:r>
              <a:rPr lang="en-US" dirty="0" smtClean="0"/>
              <a:t>Intended for query authors, not end users</a:t>
            </a:r>
          </a:p>
          <a:p>
            <a:pPr lvl="1"/>
            <a:r>
              <a:rPr lang="en-US" dirty="0" smtClean="0"/>
              <a:t>Parameterized queries usually require custom UI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2" t="30182" r="16085" b="52886"/>
          <a:stretch/>
        </p:blipFill>
        <p:spPr bwMode="auto">
          <a:xfrm>
            <a:off x="1981955" y="4974125"/>
            <a:ext cx="5180090" cy="150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7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JavaScript Validation and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Originally added in version 10.2</a:t>
            </a:r>
          </a:p>
          <a:p>
            <a:r>
              <a:rPr lang="en-US" dirty="0" smtClean="0"/>
              <a:t>Part of file-based modules</a:t>
            </a:r>
          </a:p>
          <a:p>
            <a:r>
              <a:rPr lang="en-US" dirty="0" smtClean="0"/>
              <a:t>Executed on server, as the user who submitted the request</a:t>
            </a:r>
          </a:p>
          <a:p>
            <a:r>
              <a:rPr lang="en-US" dirty="0" smtClean="0"/>
              <a:t>Row-level callbacks for insert, update, delete</a:t>
            </a:r>
          </a:p>
          <a:p>
            <a:r>
              <a:rPr lang="en-US" dirty="0" smtClean="0"/>
              <a:t>Associated with a specific schema/query</a:t>
            </a:r>
          </a:p>
          <a:p>
            <a:r>
              <a:rPr lang="en-US" dirty="0" smtClean="0"/>
              <a:t>May </a:t>
            </a:r>
            <a:r>
              <a:rPr lang="en-US" dirty="0"/>
              <a:t>transform </a:t>
            </a:r>
            <a:r>
              <a:rPr lang="en-US" dirty="0" smtClean="0"/>
              <a:t>data, or simply accept/reject</a:t>
            </a:r>
          </a:p>
          <a:p>
            <a:r>
              <a:rPr lang="en-US" dirty="0" smtClean="0"/>
              <a:t>Supported for many but not all data types (lists, datasets, external modules, </a:t>
            </a:r>
            <a:r>
              <a:rPr lang="en-US" dirty="0" err="1" smtClean="0"/>
              <a:t>etc</a:t>
            </a:r>
            <a:r>
              <a:rPr lang="en-US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4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Improvements -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require(“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dependencyName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 lvl="1"/>
            <a:r>
              <a:rPr lang="en-US" dirty="0"/>
              <a:t>Include other file-based module script files</a:t>
            </a:r>
          </a:p>
          <a:p>
            <a:endParaRPr lang="en-US" dirty="0" smtClean="0"/>
          </a:p>
          <a:p>
            <a:r>
              <a:rPr lang="en-US" dirty="0" smtClean="0"/>
              <a:t>Supports a subset of the JavaScript client APIs</a:t>
            </a:r>
          </a:p>
          <a:p>
            <a:pPr lvl="1"/>
            <a:r>
              <a:rPr lang="en-US" dirty="0" err="1" smtClean="0"/>
              <a:t>LABKEY.ActionURL</a:t>
            </a:r>
            <a:endParaRPr lang="en-US" dirty="0" smtClean="0"/>
          </a:p>
          <a:p>
            <a:pPr lvl="1"/>
            <a:r>
              <a:rPr lang="en-US" dirty="0" err="1"/>
              <a:t>LABKEY.Filter</a:t>
            </a:r>
            <a:endParaRPr lang="en-US" dirty="0"/>
          </a:p>
          <a:p>
            <a:pPr lvl="1"/>
            <a:r>
              <a:rPr lang="en-US" dirty="0" err="1"/>
              <a:t>LABKEY.Message</a:t>
            </a:r>
            <a:endParaRPr lang="en-US" dirty="0"/>
          </a:p>
          <a:p>
            <a:pPr lvl="1"/>
            <a:r>
              <a:rPr lang="en-US" dirty="0" err="1" smtClean="0"/>
              <a:t>LABKEY.Query</a:t>
            </a:r>
            <a:endParaRPr lang="en-US" dirty="0" smtClean="0"/>
          </a:p>
          <a:p>
            <a:pPr lvl="1"/>
            <a:r>
              <a:rPr lang="en-US" dirty="0" err="1" smtClean="0"/>
              <a:t>LABKEY.Security</a:t>
            </a:r>
            <a:endParaRPr lang="en-US" dirty="0" smtClean="0"/>
          </a:p>
          <a:p>
            <a:pPr lvl="1"/>
            <a:r>
              <a:rPr lang="en-US" dirty="0" err="1" smtClean="0"/>
              <a:t>LABKEY.Utils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9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 Scripts – API Callbacks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Calls that are asynchronous on client are synchronous on server</a:t>
            </a:r>
          </a:p>
          <a:p>
            <a:r>
              <a:rPr lang="en-US" dirty="0"/>
              <a:t>Return value </a:t>
            </a:r>
            <a:r>
              <a:rPr lang="en-US" dirty="0" smtClean="0"/>
              <a:t>from client API function is its </a:t>
            </a:r>
            <a:r>
              <a:rPr lang="en-US" dirty="0"/>
              <a:t>result</a:t>
            </a:r>
          </a:p>
          <a:p>
            <a:r>
              <a:rPr lang="en-US" dirty="0" smtClean="0"/>
              <a:t>Your callback </a:t>
            </a:r>
            <a:r>
              <a:rPr lang="en-US" dirty="0"/>
              <a:t>function, if provided, is called before function returns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51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Validation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console = require("console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");</a:t>
            </a:r>
            <a:br>
              <a:rPr lang="en-US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LABKEY = require("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labkey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"); 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/* Don’t allow user to delete last row */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beforeDelete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(row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errors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// Get all rows currently in the same table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LABKEY.Query.selectRows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({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schemaName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: 'vehicle',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queryName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: 'Manufacturers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',</a:t>
            </a:r>
            <a:br>
              <a:rPr lang="en-US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columns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: ['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RowId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','Name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']});</a:t>
            </a:r>
            <a:br>
              <a:rPr lang="en-US" sz="2400" b="1" dirty="0" smtClean="0">
                <a:latin typeface="Courier New" pitchFamily="49" charset="0"/>
                <a:cs typeface="Courier New" pitchFamily="49" charset="0"/>
              </a:rPr>
            </a:b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if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rs.rows.length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== 1) {</a:t>
            </a:r>
            <a:br>
              <a:rPr lang="en-US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// Error is not tied to a field, so use null</a:t>
            </a:r>
            <a:br>
              <a:rPr lang="en-US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// instead of a field name</a:t>
            </a:r>
            <a:br>
              <a:rPr lang="en-US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errors[null] = “Last row – can’t delete”;</a:t>
            </a: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06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Analogous to R reports</a:t>
            </a:r>
          </a:p>
          <a:p>
            <a:r>
              <a:rPr lang="en-US" dirty="0" smtClean="0"/>
              <a:t>Alternate view of data grids</a:t>
            </a:r>
          </a:p>
          <a:p>
            <a:r>
              <a:rPr lang="en-US" dirty="0" smtClean="0"/>
              <a:t>Passed context object with current schema, query, filters,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Available through Views menu</a:t>
            </a:r>
          </a:p>
          <a:p>
            <a:pPr lvl="1"/>
            <a:r>
              <a:rPr lang="en-US" dirty="0" smtClean="0"/>
              <a:t>Views-&gt;Create-&gt;JavaScript View</a:t>
            </a:r>
          </a:p>
          <a:p>
            <a:pPr lvl="1"/>
            <a:r>
              <a:rPr lang="en-US" dirty="0" smtClean="0"/>
              <a:t>View-&gt;My JavaScript View Name</a:t>
            </a:r>
          </a:p>
          <a:p>
            <a:r>
              <a:rPr lang="en-US" dirty="0" smtClean="0"/>
              <a:t>Uses revamped report builder</a:t>
            </a:r>
          </a:p>
          <a:p>
            <a:pPr lvl="1"/>
            <a:r>
              <a:rPr lang="en-US" dirty="0" smtClean="0"/>
              <a:t>AJAX between source, view, and data tabs</a:t>
            </a:r>
          </a:p>
          <a:p>
            <a:pPr lvl="1"/>
            <a:r>
              <a:rPr lang="en-US" dirty="0" smtClean="0"/>
              <a:t>Enhanced editor for source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2" t="27189" r="1635" b="8571"/>
          <a:stretch/>
        </p:blipFill>
        <p:spPr bwMode="auto">
          <a:xfrm>
            <a:off x="0" y="260448"/>
            <a:ext cx="9144000" cy="59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8" t="27188" b="7850"/>
          <a:stretch/>
        </p:blipFill>
        <p:spPr bwMode="auto">
          <a:xfrm>
            <a:off x="1" y="360948"/>
            <a:ext cx="9144000" cy="571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1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0" t="27189" r="1593" b="6405"/>
          <a:stretch/>
        </p:blipFill>
        <p:spPr bwMode="auto">
          <a:xfrm>
            <a:off x="1" y="216568"/>
            <a:ext cx="9051394" cy="610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3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11.1 features have specs on our Project List</a:t>
            </a:r>
          </a:p>
          <a:p>
            <a:pPr lvl="1"/>
            <a:r>
              <a:rPr lang="en-US" dirty="0">
                <a:hlinkClick r:id="rId2"/>
              </a:rPr>
              <a:t>https://www.labkey.org/project/home/Developer/Projects/begin.view</a:t>
            </a:r>
            <a:endParaRPr lang="en-US" dirty="0" smtClean="0"/>
          </a:p>
          <a:p>
            <a:r>
              <a:rPr lang="en-US" dirty="0" smtClean="0"/>
              <a:t>Developer documentation at </a:t>
            </a:r>
            <a:r>
              <a:rPr lang="en-US" dirty="0" smtClean="0">
                <a:hlinkClick r:id="rId3"/>
              </a:rPr>
              <a:t>www.labkey.org</a:t>
            </a:r>
            <a:endParaRPr lang="en-US" dirty="0" smtClean="0"/>
          </a:p>
          <a:p>
            <a:pPr lvl="1"/>
            <a:r>
              <a:rPr lang="en-US" dirty="0" smtClean="0"/>
              <a:t>LabKey SQL reference</a:t>
            </a:r>
          </a:p>
          <a:p>
            <a:pPr lvl="1"/>
            <a:r>
              <a:rPr lang="en-US" dirty="0" smtClean="0"/>
              <a:t>JavaScript and other client APIs</a:t>
            </a:r>
          </a:p>
          <a:p>
            <a:pPr lvl="1"/>
            <a:r>
              <a:rPr lang="en-US" dirty="0" smtClean="0"/>
              <a:t>Some features may lag behind the release date</a:t>
            </a:r>
          </a:p>
          <a:p>
            <a:r>
              <a:rPr lang="en-US" dirty="0" smtClean="0"/>
              <a:t>Email me</a:t>
            </a:r>
          </a:p>
          <a:p>
            <a:pPr lvl="1"/>
            <a:r>
              <a:rPr lang="en-US" dirty="0" smtClean="0"/>
              <a:t>jeckels@labkey.com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Look and Feel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deployed on atlas-test and atlas-staging</a:t>
            </a:r>
          </a:p>
          <a:p>
            <a:r>
              <a:rPr lang="en-US" dirty="0" smtClean="0"/>
              <a:t>Nick presented at January Atlas developers meeting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Cleaner and less distracting</a:t>
            </a:r>
          </a:p>
          <a:p>
            <a:pPr lvl="1"/>
            <a:r>
              <a:rPr lang="en-US" dirty="0" smtClean="0"/>
              <a:t>More consistent</a:t>
            </a:r>
          </a:p>
          <a:p>
            <a:pPr lvl="1"/>
            <a:r>
              <a:rPr lang="en-US" dirty="0" smtClean="0"/>
              <a:t>Easier for developers</a:t>
            </a:r>
          </a:p>
          <a:p>
            <a:r>
              <a:rPr lang="en-US" dirty="0" smtClean="0"/>
              <a:t>Continuing, multi-release effort</a:t>
            </a:r>
          </a:p>
        </p:txBody>
      </p:sp>
    </p:spTree>
    <p:extLst>
      <p:ext uri="{BB962C8B-B14F-4D97-AF65-F5344CB8AC3E}">
        <p14:creationId xmlns:p14="http://schemas.microsoft.com/office/powerpoint/2010/main" val="19199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7" t="12511" b="2436"/>
          <a:stretch/>
        </p:blipFill>
        <p:spPr bwMode="auto">
          <a:xfrm>
            <a:off x="8020" y="152400"/>
            <a:ext cx="9135979" cy="637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4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2" t="12270" b="2797"/>
          <a:stretch/>
        </p:blipFill>
        <p:spPr bwMode="auto">
          <a:xfrm>
            <a:off x="-1" y="228600"/>
            <a:ext cx="9111591" cy="636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7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GPAT Data Persistence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Similar to work done for datasets in version 10.3</a:t>
            </a:r>
          </a:p>
          <a:p>
            <a:r>
              <a:rPr lang="en-US" dirty="0" smtClean="0"/>
              <a:t>Before 11.1, </a:t>
            </a:r>
            <a:r>
              <a:rPr lang="en-US" dirty="0" smtClean="0"/>
              <a:t>three forms of persistence</a:t>
            </a:r>
          </a:p>
          <a:p>
            <a:pPr lvl="1"/>
            <a:r>
              <a:rPr lang="en-US" dirty="0" smtClean="0"/>
              <a:t>Metadata stored in </a:t>
            </a:r>
            <a:r>
              <a:rPr lang="en-US" dirty="0" err="1" smtClean="0"/>
              <a:t>OntologyManager</a:t>
            </a:r>
            <a:endParaRPr lang="en-US" dirty="0" smtClean="0"/>
          </a:p>
          <a:p>
            <a:pPr lvl="1"/>
            <a:r>
              <a:rPr lang="en-US" dirty="0" smtClean="0"/>
              <a:t>Data stored in </a:t>
            </a:r>
            <a:r>
              <a:rPr lang="en-US" dirty="0" err="1" smtClean="0"/>
              <a:t>OntologyManager</a:t>
            </a:r>
            <a:r>
              <a:rPr lang="en-US" dirty="0" smtClean="0"/>
              <a:t> (aka blender)</a:t>
            </a:r>
          </a:p>
          <a:p>
            <a:pPr lvl="1"/>
            <a:r>
              <a:rPr lang="en-US" dirty="0" smtClean="0"/>
              <a:t>Data also stored in materialized temp tables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11.1, </a:t>
            </a:r>
            <a:r>
              <a:rPr lang="en-US" dirty="0" smtClean="0"/>
              <a:t>two forms of persistence</a:t>
            </a:r>
          </a:p>
          <a:p>
            <a:pPr lvl="1"/>
            <a:r>
              <a:rPr lang="en-US" dirty="0" smtClean="0"/>
              <a:t>Metadata stored in </a:t>
            </a:r>
            <a:r>
              <a:rPr lang="en-US" dirty="0" err="1" smtClean="0"/>
              <a:t>OntologyManager</a:t>
            </a:r>
            <a:endParaRPr lang="en-US" dirty="0" smtClean="0"/>
          </a:p>
          <a:p>
            <a:pPr lvl="1"/>
            <a:r>
              <a:rPr lang="en-US" dirty="0" smtClean="0"/>
              <a:t>Data stored only in </a:t>
            </a:r>
            <a:r>
              <a:rPr lang="en-US" dirty="0" err="1" smtClean="0"/>
              <a:t>OntologyManager</a:t>
            </a:r>
            <a:r>
              <a:rPr lang="en-US" dirty="0" smtClean="0"/>
              <a:t> maintained hard tables</a:t>
            </a:r>
          </a:p>
          <a:p>
            <a:r>
              <a:rPr lang="en-US" dirty="0" smtClean="0"/>
              <a:t>100% UI and API compatibility</a:t>
            </a:r>
          </a:p>
          <a:p>
            <a:r>
              <a:rPr lang="en-US" dirty="0" smtClean="0"/>
              <a:t>API access is still strongly </a:t>
            </a:r>
            <a:r>
              <a:rPr lang="en-US" dirty="0" smtClean="0"/>
              <a:t>recommended for data extraction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56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Copy-To-Study by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Copy-to-study is mechanism for including assay data in studies</a:t>
            </a:r>
          </a:p>
          <a:p>
            <a:r>
              <a:rPr lang="en-US" dirty="0" smtClean="0"/>
              <a:t>Prior to 11.1, copied data rows were snapshotted into dataset</a:t>
            </a:r>
          </a:p>
          <a:p>
            <a:r>
              <a:rPr lang="en-US" dirty="0" smtClean="0"/>
              <a:t>As of 11.1, assay data rows are referenced by dataset as a lookup</a:t>
            </a:r>
          </a:p>
          <a:p>
            <a:r>
              <a:rPr lang="en-US" dirty="0" smtClean="0"/>
              <a:t>Eliminates duplicated data</a:t>
            </a:r>
            <a:endParaRPr lang="en-US" dirty="0" smtClean="0"/>
          </a:p>
          <a:p>
            <a:r>
              <a:rPr lang="en-US" dirty="0" smtClean="0"/>
              <a:t>100% UI and API compatibility</a:t>
            </a:r>
          </a:p>
        </p:txBody>
      </p:sp>
    </p:spTree>
    <p:extLst>
      <p:ext uri="{BB962C8B-B14F-4D97-AF65-F5344CB8AC3E}">
        <p14:creationId xmlns:p14="http://schemas.microsoft.com/office/powerpoint/2010/main" val="15501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LabKey </a:t>
            </a:r>
            <a:r>
              <a:rPr lang="en-US" dirty="0" smtClean="0"/>
              <a:t>SQL – More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Pass-through support for more database functions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430057"/>
              </p:ext>
            </p:extLst>
          </p:nvPr>
        </p:nvGraphicFramePr>
        <p:xfrm>
          <a:off x="685800" y="2768600"/>
          <a:ext cx="7772400" cy="3708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ascii</a:t>
                      </a:r>
                      <a:endParaRPr lang="en-US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octet_length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substr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btrim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overlaps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to_ascii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char_length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quote_ident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to_hex</a:t>
                      </a:r>
                      <a:r>
                        <a:rPr lang="en-US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character_length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quote_literal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translate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chr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regexp_replace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to_char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decode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repeat 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to_date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encode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replace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to_timestamp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initcap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rpad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to_number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lpad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split_part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md5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strpos</a:t>
                      </a:r>
                      <a:endParaRPr lang="en-US" b="1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6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LabKey SQL – General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 join syntax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SELECT Col1, Col2 FROM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TableA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TableB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WHERE TableA.Col3 = TableB.Col4</a:t>
            </a:r>
          </a:p>
          <a:p>
            <a:endParaRPr lang="en-US" dirty="0" smtClean="0"/>
          </a:p>
          <a:p>
            <a:r>
              <a:rPr lang="en-US" dirty="0" smtClean="0"/>
              <a:t>Auto-generated expression aliases</a:t>
            </a:r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LCASE(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), Age FROM People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444714"/>
              </p:ext>
            </p:extLst>
          </p:nvPr>
        </p:nvGraphicFramePr>
        <p:xfrm>
          <a:off x="3048000" y="4953000"/>
          <a:ext cx="30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Expression1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billy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3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922</Words>
  <Application>Microsoft Office PowerPoint</Application>
  <PresentationFormat>On-screen Show (4:3)</PresentationFormat>
  <Paragraphs>330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LabKey Server 11.1 What’s New for Developers</vt:lpstr>
      <vt:lpstr>11.1 Feature List</vt:lpstr>
      <vt:lpstr>Improved Look and Feel</vt:lpstr>
      <vt:lpstr>PowerPoint Presentation</vt:lpstr>
      <vt:lpstr>PowerPoint Presentation</vt:lpstr>
      <vt:lpstr>GPAT Data Persistence</vt:lpstr>
      <vt:lpstr>Copy-To-Study by Reference</vt:lpstr>
      <vt:lpstr>LabKey SQL – More Functions</vt:lpstr>
      <vt:lpstr>LabKey SQL – General Syntax</vt:lpstr>
      <vt:lpstr>LabKey SQL – User/Group Functions</vt:lpstr>
      <vt:lpstr>LabKey SQL – General Syntax</vt:lpstr>
      <vt:lpstr>LabKey SQL – General Syntax</vt:lpstr>
      <vt:lpstr>LabKey SQL - PIVOT</vt:lpstr>
      <vt:lpstr>LabKey SQL - PIVOT</vt:lpstr>
      <vt:lpstr>LabKey SQL - PIVOT</vt:lpstr>
      <vt:lpstr>LabKey SQL - PIVOT</vt:lpstr>
      <vt:lpstr>LabKey SQL - PIVOT</vt:lpstr>
      <vt:lpstr>LabKey SQL – Parameterized Queries</vt:lpstr>
      <vt:lpstr>LabKey SQL – Parameterized Query Example</vt:lpstr>
      <vt:lpstr>LabKey SQL – Parameterized Values</vt:lpstr>
      <vt:lpstr>JavaScript Validation and Transformation</vt:lpstr>
      <vt:lpstr>Validation Improvements - APIs</vt:lpstr>
      <vt:lpstr>Validation Scripts – API Callbacks</vt:lpstr>
      <vt:lpstr>Example Validation Script</vt:lpstr>
      <vt:lpstr>JavaScript Reports</vt:lpstr>
      <vt:lpstr>PowerPoint Presentation</vt:lpstr>
      <vt:lpstr>PowerPoint Presentation</vt:lpstr>
      <vt:lpstr>PowerPoint Presentation</vt:lpstr>
      <vt:lpstr>More Info</vt:lpstr>
      <vt:lpstr>Questions</vt:lpstr>
    </vt:vector>
  </TitlesOfParts>
  <Company>LabKey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10.3 Developer Notes API changes, additions, etc</dc:title>
  <dc:creator>Josh Eckels</dc:creator>
  <cp:lastModifiedBy>Josh Eckels</cp:lastModifiedBy>
  <cp:revision>147</cp:revision>
  <dcterms:created xsi:type="dcterms:W3CDTF">2010-11-18T17:20:07Z</dcterms:created>
  <dcterms:modified xsi:type="dcterms:W3CDTF">2011-03-17T16:31:42Z</dcterms:modified>
</cp:coreProperties>
</file>