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  <p:sldMasterId id="2147483854" r:id="rId2"/>
    <p:sldMasterId id="2147483867" r:id="rId3"/>
  </p:sldMasterIdLst>
  <p:notesMasterIdLst>
    <p:notesMasterId r:id="rId18"/>
  </p:notesMasterIdLst>
  <p:sldIdLst>
    <p:sldId id="256" r:id="rId4"/>
    <p:sldId id="383" r:id="rId5"/>
    <p:sldId id="402" r:id="rId6"/>
    <p:sldId id="400" r:id="rId7"/>
    <p:sldId id="399" r:id="rId8"/>
    <p:sldId id="404" r:id="rId9"/>
    <p:sldId id="405" r:id="rId10"/>
    <p:sldId id="406" r:id="rId11"/>
    <p:sldId id="407" r:id="rId12"/>
    <p:sldId id="408" r:id="rId13"/>
    <p:sldId id="403" r:id="rId14"/>
    <p:sldId id="409" r:id="rId15"/>
    <p:sldId id="401" r:id="rId16"/>
    <p:sldId id="398" r:id="rId17"/>
  </p:sldIdLst>
  <p:sldSz cx="9144000" cy="6858000" type="screen4x3"/>
  <p:notesSz cx="6858000" cy="9144000"/>
  <p:custShowLst>
    <p:custShow name="Atlas Dev" id="0">
      <p:sldLst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8"/>
        <p:sld r:id="rId14"/>
        <p:sld r:id="rId8"/>
        <p:sld r:id="rId16"/>
        <p:sld r:id="rId17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 autoAdjust="0"/>
    <p:restoredTop sz="92028" autoAdjust="0"/>
  </p:normalViewPr>
  <p:slideViewPr>
    <p:cSldViewPr>
      <p:cViewPr varScale="1">
        <p:scale>
          <a:sx n="93" d="100"/>
          <a:sy n="93" d="100"/>
        </p:scale>
        <p:origin x="-6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fld id="{F6A96BF8-30A2-4B9C-B215-7D229197A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D91F33-A734-4175-8495-715EBB91DDDE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1</a:t>
            </a:fld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5052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35052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505200"/>
            <a:ext cx="2114550" cy="266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505200"/>
            <a:ext cx="6191250" cy="266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A933-D6F1-4DAD-880A-12D5D20B1C16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45CA2-17B4-4896-8EBF-856427155432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F05DB-022D-41DF-8E71-AF6A53B7AC1F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38200"/>
            <a:ext cx="41529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1529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3727C-3DFB-45AF-AB19-CDEB46629BDD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A76D7-EB59-4456-B900-4FA21D3325DB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792D9-40B8-4ACD-9935-BC357F56A991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B8A4C-8FA0-4B87-95E4-7CE0DC657E9A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0D63-6271-4575-B9D9-137247976268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7AD8-C9E7-4DC1-B8CE-B76B619993E7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07010-2F28-4303-B7A6-D3B2EE491E2C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70558-D9A8-46AB-9953-645A73121794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838200"/>
            <a:ext cx="8458200" cy="5410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FD8F-59EE-4520-AFD7-81A148CF2819}" type="slidenum">
              <a:rPr lang="en-US"/>
              <a:pPr>
                <a:defRPr/>
              </a:pPr>
              <a:t>‹#›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38100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3810000"/>
            <a:ext cx="41529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274638"/>
            <a:ext cx="2114550" cy="5592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191250" cy="5592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7150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3505200"/>
            <a:ext cx="8458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rgbClr val="DFE8ED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ＭＳ Ｐゴシック" pitchFamily="8" charset="-128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81000" y="6477000"/>
            <a:ext cx="133562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</a:t>
            </a: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2011 </a:t>
            </a:r>
            <a:r>
              <a:rPr lang="en-US" sz="800" dirty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LabKey Software</a:t>
            </a:r>
          </a:p>
        </p:txBody>
      </p:sp>
      <p:sp>
        <p:nvSpPr>
          <p:cNvPr id="122888" name="Rectangle 3"/>
          <p:cNvSpPr>
            <a:spLocks noChangeArrowheads="1"/>
          </p:cNvSpPr>
          <p:nvPr/>
        </p:nvSpPr>
        <p:spPr bwMode="auto">
          <a:xfrm>
            <a:off x="7866063" y="6430963"/>
            <a:ext cx="12017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sz="1000" b="1">
                <a:solidFill>
                  <a:srgbClr val="B2B2B2"/>
                </a:solidFill>
                <a:latin typeface="Frutiger LT 45 Light"/>
                <a:ea typeface="ＭＳ Ｐゴシック" pitchFamily="-107" charset="-128"/>
              </a:rPr>
              <a:t>www.labkey.com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rgbClr val="DFE8ED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ＭＳ Ｐゴシック" pitchFamily="8" charset="-128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81000" y="6477000"/>
            <a:ext cx="13644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2011 LabKey Software</a:t>
            </a:r>
            <a:endParaRPr lang="en-US" sz="800" dirty="0">
              <a:solidFill>
                <a:srgbClr val="84808A"/>
              </a:solidFill>
              <a:latin typeface="Arial" charset="0"/>
              <a:ea typeface="ＭＳ Ｐゴシック" pitchFamily="8" charset="-128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38200"/>
            <a:ext cx="8458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477000"/>
            <a:ext cx="28956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6934200" y="6477000"/>
            <a:ext cx="1905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rgbClr val="4D6A83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2021CAF-A7A6-47F1-8747-8E00C197247F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buChar char="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buChar char="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har char="–"/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buChar char="•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»"/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4" descr="LabKey_4Color_logo_reflection_onwhite_tag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444625" y="1774825"/>
            <a:ext cx="6254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0" name="Rectangle 3"/>
          <p:cNvSpPr>
            <a:spLocks noChangeArrowheads="1"/>
          </p:cNvSpPr>
          <p:nvPr/>
        </p:nvSpPr>
        <p:spPr bwMode="auto">
          <a:xfrm>
            <a:off x="7866063" y="6477000"/>
            <a:ext cx="12017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sz="1000" b="1">
                <a:solidFill>
                  <a:srgbClr val="5D879B"/>
                </a:solidFill>
                <a:latin typeface="Frutiger LT 45 Light"/>
                <a:ea typeface="ＭＳ Ｐゴシック" pitchFamily="-107" charset="-128"/>
              </a:rPr>
              <a:t>www.labkey.com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3810000"/>
            <a:ext cx="8458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76200" y="6567488"/>
            <a:ext cx="13239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dirty="0" smtClean="0">
                <a:solidFill>
                  <a:srgbClr val="84808A"/>
                </a:solidFill>
                <a:latin typeface="Arial" charset="0"/>
                <a:ea typeface="ＭＳ Ｐゴシック" pitchFamily="8" charset="-128"/>
              </a:rPr>
              <a:t>© 2011 LabKey Software</a:t>
            </a:r>
            <a:endParaRPr lang="en-US" sz="800" dirty="0">
              <a:solidFill>
                <a:srgbClr val="84808A"/>
              </a:solidFill>
              <a:latin typeface="Arial" charset="0"/>
              <a:ea typeface="ＭＳ Ｐゴシック" pitchFamily="8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rgbClr val="64A954"/>
        </a:buClr>
        <a:buFont typeface="Wingdings 3" pitchFamily="18" charset="2"/>
        <a:defRPr sz="2800">
          <a:solidFill>
            <a:srgbClr val="4145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Wingdings 3" pitchFamily="18" charset="2"/>
        <a:defRPr sz="2400">
          <a:solidFill>
            <a:srgbClr val="414546"/>
          </a:solidFill>
          <a:latin typeface="+mn-lt"/>
          <a:ea typeface="+mn-ea"/>
        </a:defRPr>
      </a:lvl2pPr>
      <a:lvl3pPr marL="10842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2000">
          <a:solidFill>
            <a:srgbClr val="414546"/>
          </a:solidFill>
          <a:latin typeface="+mn-lt"/>
          <a:ea typeface="+mn-ea"/>
        </a:defRPr>
      </a:lvl3pPr>
      <a:lvl4pPr marL="1490663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Font typeface="Times" pitchFamily="-107" charset="0"/>
        <a:defRPr sz="1600">
          <a:solidFill>
            <a:srgbClr val="414546"/>
          </a:solidFill>
          <a:latin typeface="+mn-lt"/>
          <a:ea typeface="+mn-ea"/>
        </a:defRPr>
      </a:lvl4pPr>
      <a:lvl5pPr marL="1879600" indent="-1698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5pPr>
      <a:lvl6pPr marL="23368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6pPr>
      <a:lvl7pPr marL="27940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7pPr>
      <a:lvl8pPr marL="32512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8pPr>
      <a:lvl9pPr marL="3708400" indent="-1698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defRPr sz="1200">
          <a:solidFill>
            <a:srgbClr val="4145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key.org/wiki/home/Documentation/page.view?name=ext4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" y="3429000"/>
            <a:ext cx="6172200" cy="2819400"/>
          </a:xfrm>
        </p:spPr>
        <p:txBody>
          <a:bodyPr/>
          <a:lstStyle/>
          <a:p>
            <a:pPr algn="ctr" eaLnBrk="1" hangingPunct="1"/>
            <a:r>
              <a:rPr lang="en-US" sz="2400" dirty="0" smtClean="0"/>
              <a:t>LabKey Server Release 11.2</a:t>
            </a:r>
            <a:br>
              <a:rPr lang="en-US" sz="2400" dirty="0" smtClean="0"/>
            </a:br>
            <a:r>
              <a:rPr lang="en-US" sz="2400" dirty="0" smtClean="0"/>
              <a:t>Atlas Developers Meeting 7/21/2011</a:t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Adam Rauch</a:t>
            </a:r>
            <a:br>
              <a:rPr lang="en-US" sz="2000" dirty="0" smtClean="0"/>
            </a:br>
            <a:r>
              <a:rPr lang="en-US" sz="2000" dirty="0" smtClean="0"/>
              <a:t>adam@labkey.com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Client-Side JavaScript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A few new JavaScript APIs:</a:t>
            </a:r>
          </a:p>
          <a:p>
            <a:pPr lvl="1"/>
            <a:r>
              <a:rPr lang="en-US" dirty="0" err="1" smtClean="0"/>
              <a:t>LABKEY.security.moveContainer</a:t>
            </a:r>
            <a:r>
              <a:rPr lang="en-US" dirty="0" smtClean="0"/>
              <a:t>()</a:t>
            </a:r>
            <a:endParaRPr lang="en-US" dirty="0" smtClean="0"/>
          </a:p>
          <a:p>
            <a:pPr lvl="1"/>
            <a:r>
              <a:rPr lang="en-US" dirty="0" smtClean="0"/>
              <a:t>LABKEY.id() to support study demo mode</a:t>
            </a:r>
          </a:p>
          <a:p>
            <a:r>
              <a:rPr lang="en-US" dirty="0" smtClean="0"/>
              <a:t>QueryWebPart.js switches reports in place (AJAX)</a:t>
            </a:r>
          </a:p>
          <a:p>
            <a:r>
              <a:rPr lang="en-US" dirty="0" smtClean="0"/>
              <a:t>Removed YUI (Yahoo! JavaScript client library)</a:t>
            </a:r>
          </a:p>
          <a:p>
            <a:r>
              <a:rPr lang="en-US" dirty="0" smtClean="0"/>
              <a:t>Ext JS</a:t>
            </a:r>
          </a:p>
          <a:p>
            <a:pPr lvl="1"/>
            <a:r>
              <a:rPr lang="en-US" dirty="0" smtClean="0"/>
              <a:t>We’ve upgraded to Ext 3.4 (IE9)... but don’t use it</a:t>
            </a:r>
          </a:p>
          <a:p>
            <a:pPr lvl="1"/>
            <a:r>
              <a:rPr lang="en-US" dirty="0" smtClean="0"/>
              <a:t>11.2 also includes Ext 4.0.2a... use Ext 4 for all new dev</a:t>
            </a:r>
          </a:p>
          <a:p>
            <a:pPr lvl="1"/>
            <a:r>
              <a:rPr lang="en-US" dirty="0" smtClean="0"/>
              <a:t>We’re transitioning everything to Ext 4; Ext 3 will be deprecated in 11.3 and eventually removed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2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 smtClean="0"/>
              <a:t>ExtJS</a:t>
            </a:r>
            <a:r>
              <a:rPr lang="en-US" sz="2800" b="1" dirty="0" smtClean="0"/>
              <a:t> 4.0 Example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&lt;!–- From 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  <a:hlinkClick r:id="rId2"/>
              </a:rPr>
              <a:t>https://www.labkey.org/wiki/home/Documentation/page.view?name=ext4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--&gt;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&lt;script type="text/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javascript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LABKEY.requiresExt4Sandbox();  // Ext4 runs in sandbox mode for now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.onReady(function(){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store =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Ext4.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create('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Ext.data.JsonStore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 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fields: ['name', 'data1', 'data2', 'data3', 'data4'],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data: [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one', 'data1':10, 'data2':12, 'data3':14, 'data4':8},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two', 'data1':7, 'data2':8, 'data3':16, 'data4':10},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three', 'data1':5, 'data2':2, 'data3':14, 'data4':12},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four', 'data1':2, 'data2':14, 'data3':6, 'data4':1},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{'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name':'metric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five', 'data1':27, 'data2':38, 'data3':36, 'data4':13} 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]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});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Ext4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.create('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Ext.chart.Chart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 {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renderTo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: 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chartDiv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width: 500,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height: 300,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store: store,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[ ... Other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config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params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... ]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    });</a:t>
            </a:r>
            <a:br>
              <a:rPr lang="en-US" sz="1200" dirty="0" smtClean="0">
                <a:latin typeface="Courier New" pitchFamily="49" charset="0"/>
                <a:cs typeface="Courier New" pitchFamily="49" charset="0"/>
              </a:rPr>
            </a:b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&lt;/script&gt;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&lt;div id='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chartDiv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'&gt;&lt;/div&gt;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3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Other Scripting Languages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No changes to Java, R, SAS, or Perl libraries</a:t>
            </a:r>
          </a:p>
          <a:p>
            <a:r>
              <a:rPr lang="en-US" dirty="0" smtClean="0"/>
              <a:t>New Python client library</a:t>
            </a:r>
          </a:p>
          <a:p>
            <a:pPr lvl="1"/>
            <a:r>
              <a:rPr lang="en-US" dirty="0" err="1" smtClean="0"/>
              <a:t>selectRows</a:t>
            </a:r>
            <a:endParaRPr lang="en-US" dirty="0" smtClean="0"/>
          </a:p>
          <a:p>
            <a:pPr lvl="1"/>
            <a:r>
              <a:rPr lang="en-US" dirty="0" err="1" smtClean="0"/>
              <a:t>executeSql</a:t>
            </a:r>
            <a:endParaRPr lang="en-US" dirty="0" smtClean="0"/>
          </a:p>
          <a:p>
            <a:pPr lvl="1"/>
            <a:r>
              <a:rPr lang="en-US" dirty="0" err="1" smtClean="0"/>
              <a:t>insertRows</a:t>
            </a:r>
            <a:endParaRPr lang="en-US" dirty="0" smtClean="0"/>
          </a:p>
          <a:p>
            <a:pPr lvl="1"/>
            <a:r>
              <a:rPr lang="en-US" dirty="0" err="1" smtClean="0"/>
              <a:t>updateRows</a:t>
            </a:r>
            <a:endParaRPr lang="en-US" dirty="0" smtClean="0"/>
          </a:p>
          <a:p>
            <a:pPr lvl="1"/>
            <a:r>
              <a:rPr lang="en-US" dirty="0" err="1" smtClean="0"/>
              <a:t>deleteRows</a:t>
            </a:r>
            <a:endParaRPr lang="en-US" dirty="0" smtClean="0"/>
          </a:p>
          <a:p>
            <a:r>
              <a:rPr lang="en-US" dirty="0" smtClean="0"/>
              <a:t>Assay transform scripts – option to keep artifacts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4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SQL Queries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Greatly improved query editor</a:t>
            </a:r>
          </a:p>
          <a:p>
            <a:pPr lvl="1"/>
            <a:r>
              <a:rPr lang="en-US" dirty="0" smtClean="0"/>
              <a:t>Edit SQL, edit meta data, and execute on one page</a:t>
            </a:r>
          </a:p>
          <a:p>
            <a:pPr lvl="1"/>
            <a:r>
              <a:rPr lang="en-US" dirty="0" smtClean="0"/>
              <a:t>Iterate and preview before saving</a:t>
            </a:r>
          </a:p>
          <a:p>
            <a:pPr lvl="1"/>
            <a:r>
              <a:rPr lang="en-US" dirty="0" smtClean="0"/>
              <a:t>Keyboard accelerators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5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SQL Query Editor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6</a:t>
            </a:fld>
            <a:endParaRPr lang="en-US" sz="1400" b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4974" y="838199"/>
            <a:ext cx="5817227" cy="556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3513589" y="3624044"/>
            <a:ext cx="685800" cy="2621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0" y="1447800"/>
            <a:ext cx="685800" cy="2621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SQL Query Editor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7</a:t>
            </a:fld>
            <a:endParaRPr lang="en-US" sz="1400" b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3562" y="1981200"/>
            <a:ext cx="54006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SQL Query Editor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8</a:t>
            </a:fld>
            <a:endParaRPr lang="en-US" sz="1400" b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7592"/>
          <a:stretch>
            <a:fillRect/>
          </a:stretch>
        </p:blipFill>
        <p:spPr bwMode="auto">
          <a:xfrm>
            <a:off x="259448" y="796255"/>
            <a:ext cx="6718842" cy="50711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676400" y="1143000"/>
            <a:ext cx="1066800" cy="381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SQL Query Editor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9</a:t>
            </a:fld>
            <a:endParaRPr lang="en-US" sz="1400" b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6705600" cy="542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SQL Queries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Greatly improved query editor</a:t>
            </a:r>
          </a:p>
          <a:p>
            <a:pPr lvl="1"/>
            <a:r>
              <a:rPr lang="en-US" dirty="0" smtClean="0"/>
              <a:t>Edit SQL, edit meta data, and execute on one page</a:t>
            </a:r>
          </a:p>
          <a:p>
            <a:pPr lvl="1"/>
            <a:r>
              <a:rPr lang="en-US" dirty="0" smtClean="0"/>
              <a:t>Iterate and preview before saving</a:t>
            </a:r>
          </a:p>
          <a:p>
            <a:pPr lvl="1"/>
            <a:r>
              <a:rPr lang="en-US" dirty="0" smtClean="0"/>
              <a:t>Keyboard accelerators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/>
              <a:t>Query validation</a:t>
            </a:r>
          </a:p>
          <a:p>
            <a:pPr lvl="1"/>
            <a:r>
              <a:rPr lang="en-US" dirty="0" smtClean="0"/>
              <a:t>Option to validate in subfolders</a:t>
            </a:r>
          </a:p>
          <a:p>
            <a:pPr lvl="1"/>
            <a:r>
              <a:rPr lang="en-US" dirty="0" smtClean="0"/>
              <a:t>Include/exclude “system” (module-defined) queries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10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Validate Queries in Subfolders</a:t>
            </a:r>
            <a:endParaRPr lang="en-US" dirty="0"/>
          </a:p>
        </p:txBody>
      </p:sp>
      <p:pic>
        <p:nvPicPr>
          <p:cNvPr id="5" name="Content Placeholder 4" descr="qs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7183" y="1371600"/>
            <a:ext cx="7573433" cy="332468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11</a:t>
            </a:fld>
            <a:endParaRPr lang="en-US" sz="1400" b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19399" y="3138268"/>
            <a:ext cx="3370385" cy="304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SQL Queries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Greatly improved query editor</a:t>
            </a:r>
          </a:p>
          <a:p>
            <a:pPr lvl="1"/>
            <a:r>
              <a:rPr lang="en-US" dirty="0" smtClean="0"/>
              <a:t>Edit SQL, edit meta data, and execute on one page</a:t>
            </a:r>
          </a:p>
          <a:p>
            <a:pPr lvl="1"/>
            <a:r>
              <a:rPr lang="en-US" dirty="0" smtClean="0"/>
              <a:t>Iterate and preview before saving</a:t>
            </a:r>
          </a:p>
          <a:p>
            <a:pPr lvl="1"/>
            <a:r>
              <a:rPr lang="en-US" dirty="0" smtClean="0"/>
              <a:t>Keyboard accelerators</a:t>
            </a:r>
          </a:p>
          <a:p>
            <a:r>
              <a:rPr lang="en-US" dirty="0" smtClean="0"/>
              <a:t>Query validation</a:t>
            </a:r>
          </a:p>
          <a:p>
            <a:pPr lvl="1"/>
            <a:r>
              <a:rPr lang="en-US" dirty="0" smtClean="0"/>
              <a:t>Option to validate in subfolders</a:t>
            </a:r>
          </a:p>
          <a:p>
            <a:pPr lvl="1"/>
            <a:r>
              <a:rPr lang="en-US" dirty="0" smtClean="0"/>
              <a:t>Include/exclude “system” (module-defined) queries</a:t>
            </a:r>
          </a:p>
          <a:p>
            <a:r>
              <a:rPr lang="en-US" dirty="0" smtClean="0"/>
              <a:t>External data sources</a:t>
            </a:r>
          </a:p>
          <a:p>
            <a:pPr lvl="1"/>
            <a:r>
              <a:rPr lang="en-US" dirty="0" smtClean="0"/>
              <a:t>Support for very large external schemas</a:t>
            </a:r>
          </a:p>
          <a:p>
            <a:pPr lvl="1"/>
            <a:r>
              <a:rPr lang="en-US" dirty="0" smtClean="0"/>
              <a:t>Support for Oracle data 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12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Other Possible Areas of Interest</a:t>
            </a:r>
            <a:endParaRPr 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Import visit names</a:t>
            </a:r>
          </a:p>
          <a:p>
            <a:r>
              <a:rPr lang="en-US" dirty="0" smtClean="0"/>
              <a:t>Import Excel </a:t>
            </a:r>
            <a:r>
              <a:rPr lang="en-US" dirty="0" smtClean="0"/>
              <a:t>2007/2010 </a:t>
            </a:r>
            <a:r>
              <a:rPr lang="en-US" dirty="0" smtClean="0"/>
              <a:t>file formats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45CA2-17B4-4896-8EBF-856427155432}" type="slidenum">
              <a:rPr lang="en-US" smtClean="0"/>
              <a:pPr>
                <a:defRPr/>
              </a:pPr>
              <a:t>13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Questions?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9F05DB-022D-41DF-8E71-AF6A53B7AC1F}" type="slidenum">
              <a:rPr lang="en-US" smtClean="0"/>
              <a:pPr>
                <a:defRPr/>
              </a:pPr>
              <a:t>14</a:t>
            </a:fld>
            <a:endParaRPr lang="en-US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Blank Presentation">
  <a:themeElements>
    <a:clrScheme name="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PrimateGenomics</Template>
  <TotalTime>15580</TotalTime>
  <Words>297</Words>
  <Application>Microsoft Office PowerPoint</Application>
  <PresentationFormat>On-screen Show (4:3)</PresentationFormat>
  <Paragraphs>76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18" baseType="lpstr">
      <vt:lpstr>2_Blank Presentation</vt:lpstr>
      <vt:lpstr>3_Blank Presentation</vt:lpstr>
      <vt:lpstr>4_Blank Presentation</vt:lpstr>
      <vt:lpstr>LabKey Server Release 11.2 Atlas Developers Meeting 7/21/2011   Adam Rauch adam@labkey.com </vt:lpstr>
      <vt:lpstr>Client-Side JavaScript</vt:lpstr>
      <vt:lpstr>ExtJS 4.0 Example</vt:lpstr>
      <vt:lpstr>Other Scripting Languages</vt:lpstr>
      <vt:lpstr>SQL Queries</vt:lpstr>
      <vt:lpstr>Old SQL Query Editor</vt:lpstr>
      <vt:lpstr>Old SQL Query Editor</vt:lpstr>
      <vt:lpstr>New SQL Query Editor</vt:lpstr>
      <vt:lpstr>New SQL Query Editor</vt:lpstr>
      <vt:lpstr>SQL Queries</vt:lpstr>
      <vt:lpstr>Validate Queries in Subfolders</vt:lpstr>
      <vt:lpstr>SQL Queries</vt:lpstr>
      <vt:lpstr>Other Possible Areas of Interest</vt:lpstr>
      <vt:lpstr>Questions?</vt:lpstr>
      <vt:lpstr>Atlas Dev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2008-12-04T15:48:05Z</dcterms:created>
  <dcterms:modified xsi:type="dcterms:W3CDTF">2011-07-21T19:51:27Z</dcterms:modified>
</cp:coreProperties>
</file>