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2" r:id="rId1"/>
    <p:sldMasterId id="2147483854" r:id="rId2"/>
    <p:sldMasterId id="2147483867" r:id="rId3"/>
  </p:sldMasterIdLst>
  <p:notesMasterIdLst>
    <p:notesMasterId r:id="rId14"/>
  </p:notesMasterIdLst>
  <p:sldIdLst>
    <p:sldId id="256" r:id="rId4"/>
    <p:sldId id="413" r:id="rId5"/>
    <p:sldId id="410" r:id="rId6"/>
    <p:sldId id="383" r:id="rId7"/>
    <p:sldId id="400" r:id="rId8"/>
    <p:sldId id="414" r:id="rId9"/>
    <p:sldId id="412" r:id="rId10"/>
    <p:sldId id="411" r:id="rId11"/>
    <p:sldId id="398" r:id="rId12"/>
    <p:sldId id="402" r:id="rId13"/>
  </p:sldIdLst>
  <p:sldSz cx="9144000" cy="6858000" type="screen4x3"/>
  <p:notesSz cx="6858000" cy="9144000"/>
  <p:custShowLst>
    <p:custShow name="Atlas Dev" id="0">
      <p:sldLst>
        <p:sld r:id="rId4"/>
        <p:sld r:id="rId7"/>
        <p:sld r:id="rId13"/>
        <p:sld r:id="rId8"/>
        <p:sld r:id="rId12"/>
      </p:sldLst>
    </p:custShow>
  </p:custShow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50" autoAdjust="0"/>
    <p:restoredTop sz="92028" autoAdjust="0"/>
  </p:normalViewPr>
  <p:slideViewPr>
    <p:cSldViewPr>
      <p:cViewPr varScale="1">
        <p:scale>
          <a:sx n="88" d="100"/>
          <a:sy n="88" d="100"/>
        </p:scale>
        <p:origin x="-138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1" d="100"/>
        <a:sy n="7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pitchFamily="-107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pitchFamily="-107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pitchFamily="-107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pitchFamily="-107" charset="-128"/>
              </a:defRPr>
            </a:lvl1pPr>
          </a:lstStyle>
          <a:p>
            <a:pPr>
              <a:defRPr/>
            </a:pPr>
            <a:fld id="{F6A96BF8-30A2-4B9C-B215-7D229197A0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9589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D91F33-A734-4175-8495-715EBB91DDDE}" type="slidenum">
              <a:rPr lang="en-US" smtClean="0">
                <a:latin typeface="Arial" pitchFamily="34" charset="0"/>
                <a:ea typeface="ＭＳ Ｐゴシック" pitchFamily="34" charset="-128"/>
              </a:rPr>
              <a:pPr/>
              <a:t>1</a:t>
            </a:fld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3505200"/>
            <a:ext cx="4152900" cy="205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3505200"/>
            <a:ext cx="4152900" cy="205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8450" y="3505200"/>
            <a:ext cx="2114550" cy="266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505200"/>
            <a:ext cx="6191250" cy="266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5A933-D6F1-4DAD-880A-12D5D20B1C16}" type="slidenum">
              <a:rPr lang="en-US"/>
              <a:pPr>
                <a:defRPr/>
              </a:pPr>
              <a:t>‹#›</a:t>
            </a:fld>
            <a:endParaRPr lang="en-US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45CA2-17B4-4896-8EBF-856427155432}" type="slidenum">
              <a:rPr lang="en-US"/>
              <a:pPr>
                <a:defRPr/>
              </a:pPr>
              <a:t>‹#›</a:t>
            </a:fld>
            <a:endParaRPr lang="en-US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F05DB-022D-41DF-8E71-AF6A53B7AC1F}" type="slidenum">
              <a:rPr lang="en-US"/>
              <a:pPr>
                <a:defRPr/>
              </a:pPr>
              <a:t>‹#›</a:t>
            </a:fld>
            <a:endParaRPr lang="en-US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838200"/>
            <a:ext cx="41529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838200"/>
            <a:ext cx="41529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C3727C-3DFB-45AF-AB19-CDEB46629BDD}" type="slidenum">
              <a:rPr lang="en-US"/>
              <a:pPr>
                <a:defRPr/>
              </a:pPr>
              <a:t>‹#›</a:t>
            </a:fld>
            <a:endParaRPr lang="en-US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FA76D7-EB59-4456-B900-4FA21D3325DB}" type="slidenum">
              <a:rPr lang="en-US"/>
              <a:pPr>
                <a:defRPr/>
              </a:pPr>
              <a:t>‹#›</a:t>
            </a:fld>
            <a:endParaRPr lang="en-US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F792D9-40B8-4ACD-9935-BC357F56A991}" type="slidenum">
              <a:rPr lang="en-US"/>
              <a:pPr>
                <a:defRPr/>
              </a:pPr>
              <a:t>‹#›</a:t>
            </a:fld>
            <a:endParaRPr lang="en-US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0B8A4C-8FA0-4B87-95E4-7CE0DC657E9A}" type="slidenum">
              <a:rPr lang="en-US"/>
              <a:pPr>
                <a:defRPr/>
              </a:pPr>
              <a:t>‹#›</a:t>
            </a:fld>
            <a:endParaRPr lang="en-US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10D63-6271-4575-B9D9-137247976268}" type="slidenum">
              <a:rPr lang="en-US"/>
              <a:pPr>
                <a:defRPr/>
              </a:pPr>
              <a:t>‹#›</a:t>
            </a:fld>
            <a:endParaRPr lang="en-US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C7AD8-C9E7-4DC1-B8CE-B76B619993E7}" type="slidenum">
              <a:rPr lang="en-US"/>
              <a:pPr>
                <a:defRPr/>
              </a:pPr>
              <a:t>‹#›</a:t>
            </a:fld>
            <a:endParaRPr lang="en-US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07010-2F28-4303-B7A6-D3B2EE491E2C}" type="slidenum">
              <a:rPr lang="en-US"/>
              <a:pPr>
                <a:defRPr/>
              </a:pPr>
              <a:t>‹#›</a:t>
            </a:fld>
            <a:endParaRPr lang="en-US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34200" y="0"/>
            <a:ext cx="2209800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0"/>
            <a:ext cx="6477000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770558-D9A8-46AB-9953-645A73121794}" type="slidenum">
              <a:rPr lang="en-US"/>
              <a:pPr>
                <a:defRPr/>
              </a:pPr>
              <a:t>‹#›</a:t>
            </a:fld>
            <a:endParaRPr lang="en-US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7630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04800" y="838200"/>
            <a:ext cx="8458200" cy="54102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5FD8F-59EE-4520-AFD7-81A148CF2819}" type="slidenum">
              <a:rPr lang="en-US"/>
              <a:pPr>
                <a:defRPr/>
              </a:pPr>
              <a:t>‹#›</a:t>
            </a:fld>
            <a:endParaRPr lang="en-US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3810000"/>
            <a:ext cx="4152900" cy="205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3810000"/>
            <a:ext cx="4152900" cy="205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274638"/>
            <a:ext cx="2114550" cy="5592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274638"/>
            <a:ext cx="6191250" cy="5592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5715000"/>
            <a:ext cx="518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3505200"/>
            <a:ext cx="8458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4" name="Line 10"/>
          <p:cNvSpPr>
            <a:spLocks noChangeShapeType="1"/>
          </p:cNvSpPr>
          <p:nvPr/>
        </p:nvSpPr>
        <p:spPr bwMode="auto">
          <a:xfrm>
            <a:off x="0" y="6400800"/>
            <a:ext cx="9144000" cy="0"/>
          </a:xfrm>
          <a:prstGeom prst="line">
            <a:avLst/>
          </a:prstGeom>
          <a:noFill/>
          <a:ln w="19050">
            <a:solidFill>
              <a:srgbClr val="DFE8ED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charset="0"/>
              <a:ea typeface="ＭＳ Ｐゴシック" pitchFamily="8" charset="-128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381000" y="6477000"/>
            <a:ext cx="133562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800" dirty="0">
                <a:solidFill>
                  <a:srgbClr val="84808A"/>
                </a:solidFill>
                <a:latin typeface="Arial" charset="0"/>
                <a:ea typeface="ＭＳ Ｐゴシック" pitchFamily="8" charset="-128"/>
              </a:rPr>
              <a:t>© </a:t>
            </a:r>
            <a:r>
              <a:rPr lang="en-US" sz="800" dirty="0" smtClean="0">
                <a:solidFill>
                  <a:srgbClr val="84808A"/>
                </a:solidFill>
                <a:latin typeface="Arial" charset="0"/>
                <a:ea typeface="ＭＳ Ｐゴシック" pitchFamily="8" charset="-128"/>
              </a:rPr>
              <a:t>2011 </a:t>
            </a:r>
            <a:r>
              <a:rPr lang="en-US" sz="800" dirty="0">
                <a:solidFill>
                  <a:srgbClr val="84808A"/>
                </a:solidFill>
                <a:latin typeface="Arial" charset="0"/>
                <a:ea typeface="ＭＳ Ｐゴシック" pitchFamily="8" charset="-128"/>
              </a:rPr>
              <a:t>LabKey Software</a:t>
            </a:r>
          </a:p>
        </p:txBody>
      </p:sp>
      <p:sp>
        <p:nvSpPr>
          <p:cNvPr id="122888" name="Rectangle 3"/>
          <p:cNvSpPr>
            <a:spLocks noChangeArrowheads="1"/>
          </p:cNvSpPr>
          <p:nvPr/>
        </p:nvSpPr>
        <p:spPr bwMode="auto">
          <a:xfrm>
            <a:off x="7866063" y="6430963"/>
            <a:ext cx="12017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lnSpc>
                <a:spcPct val="120000"/>
              </a:lnSpc>
              <a:defRPr/>
            </a:pPr>
            <a:r>
              <a:rPr lang="en-US" sz="1000" b="1">
                <a:solidFill>
                  <a:srgbClr val="B2B2B2"/>
                </a:solidFill>
                <a:latin typeface="Frutiger LT 45 Light"/>
                <a:ea typeface="ＭＳ Ｐゴシック" pitchFamily="-107" charset="-128"/>
              </a:rPr>
              <a:t>www.labkey.com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pitchFamily="34" charset="0"/>
          <a:ea typeface="ＭＳ Ｐゴシック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pitchFamily="34" charset="0"/>
          <a:ea typeface="ＭＳ Ｐゴシック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pitchFamily="34" charset="0"/>
          <a:ea typeface="ＭＳ Ｐゴシック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pitchFamily="34" charset="0"/>
          <a:ea typeface="ＭＳ Ｐゴシック" pitchFamily="-107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pitchFamily="34" charset="0"/>
          <a:ea typeface="ＭＳ Ｐゴシック" pitchFamily="-107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pitchFamily="34" charset="0"/>
          <a:ea typeface="ＭＳ Ｐゴシック" pitchFamily="-107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pitchFamily="34" charset="0"/>
          <a:ea typeface="ＭＳ Ｐゴシック" pitchFamily="-107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pitchFamily="34" charset="0"/>
          <a:ea typeface="ＭＳ Ｐゴシック" pitchFamily="-107" charset="-128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Clr>
          <a:srgbClr val="64A954"/>
        </a:buClr>
        <a:buFont typeface="Wingdings 3" pitchFamily="18" charset="2"/>
        <a:defRPr sz="2800">
          <a:solidFill>
            <a:srgbClr val="41454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Font typeface="Wingdings 3" pitchFamily="18" charset="2"/>
        <a:defRPr sz="2400">
          <a:solidFill>
            <a:srgbClr val="414546"/>
          </a:solidFill>
          <a:latin typeface="+mn-lt"/>
          <a:ea typeface="+mn-ea"/>
        </a:defRPr>
      </a:lvl2pPr>
      <a:lvl3pPr marL="1084263" indent="-169863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defRPr sz="2000">
          <a:solidFill>
            <a:srgbClr val="414546"/>
          </a:solidFill>
          <a:latin typeface="+mn-lt"/>
          <a:ea typeface="+mn-ea"/>
        </a:defRPr>
      </a:lvl3pPr>
      <a:lvl4pPr marL="1490663" indent="-169863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Font typeface="Times" pitchFamily="-107" charset="0"/>
        <a:defRPr sz="1600">
          <a:solidFill>
            <a:srgbClr val="414546"/>
          </a:solidFill>
          <a:latin typeface="+mn-lt"/>
          <a:ea typeface="+mn-ea"/>
        </a:defRPr>
      </a:lvl4pPr>
      <a:lvl5pPr marL="1879600" indent="-169863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defRPr sz="1200">
          <a:solidFill>
            <a:srgbClr val="414546"/>
          </a:solidFill>
          <a:latin typeface="+mn-lt"/>
          <a:ea typeface="+mn-ea"/>
        </a:defRPr>
      </a:lvl5pPr>
      <a:lvl6pPr marL="2336800" indent="-169863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defRPr sz="1200">
          <a:solidFill>
            <a:srgbClr val="414546"/>
          </a:solidFill>
          <a:latin typeface="+mn-lt"/>
          <a:ea typeface="+mn-ea"/>
        </a:defRPr>
      </a:lvl6pPr>
      <a:lvl7pPr marL="2794000" indent="-169863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defRPr sz="1200">
          <a:solidFill>
            <a:srgbClr val="414546"/>
          </a:solidFill>
          <a:latin typeface="+mn-lt"/>
          <a:ea typeface="+mn-ea"/>
        </a:defRPr>
      </a:lvl7pPr>
      <a:lvl8pPr marL="3251200" indent="-169863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defRPr sz="1200">
          <a:solidFill>
            <a:srgbClr val="414546"/>
          </a:solidFill>
          <a:latin typeface="+mn-lt"/>
          <a:ea typeface="+mn-ea"/>
        </a:defRPr>
      </a:lvl8pPr>
      <a:lvl9pPr marL="3708400" indent="-169863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defRPr sz="1200">
          <a:solidFill>
            <a:srgbClr val="414546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Line 10"/>
          <p:cNvSpPr>
            <a:spLocks noChangeShapeType="1"/>
          </p:cNvSpPr>
          <p:nvPr/>
        </p:nvSpPr>
        <p:spPr bwMode="auto">
          <a:xfrm>
            <a:off x="0" y="6400800"/>
            <a:ext cx="9144000" cy="0"/>
          </a:xfrm>
          <a:prstGeom prst="line">
            <a:avLst/>
          </a:prstGeom>
          <a:noFill/>
          <a:ln w="19050">
            <a:solidFill>
              <a:srgbClr val="DFE8ED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charset="0"/>
              <a:ea typeface="ＭＳ Ｐゴシック" pitchFamily="8" charset="-128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381000" y="6477000"/>
            <a:ext cx="136447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800" dirty="0" smtClean="0">
                <a:solidFill>
                  <a:srgbClr val="84808A"/>
                </a:solidFill>
                <a:latin typeface="Arial" charset="0"/>
                <a:ea typeface="ＭＳ Ｐゴシック" pitchFamily="8" charset="-128"/>
              </a:rPr>
              <a:t>© 2011 LabKey Software</a:t>
            </a:r>
            <a:endParaRPr lang="en-US" sz="800" dirty="0">
              <a:solidFill>
                <a:srgbClr val="84808A"/>
              </a:solidFill>
              <a:latin typeface="Arial" charset="0"/>
              <a:ea typeface="ＭＳ Ｐゴシック" pitchFamily="8" charset="-128"/>
            </a:endParaRPr>
          </a:p>
        </p:txBody>
      </p:sp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0"/>
            <a:ext cx="8763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838200"/>
            <a:ext cx="84582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477000"/>
            <a:ext cx="2895600" cy="38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4"/>
          </p:nvPr>
        </p:nvSpPr>
        <p:spPr bwMode="auto">
          <a:xfrm>
            <a:off x="6934200" y="6477000"/>
            <a:ext cx="1905000" cy="38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rgbClr val="4D6A83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2021CAF-A7A6-47F1-8747-8E00C197247F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9" r:id="rId1"/>
    <p:sldLayoutId id="2147483960" r:id="rId2"/>
    <p:sldLayoutId id="2147483961" r:id="rId3"/>
    <p:sldLayoutId id="2147483962" r:id="rId4"/>
    <p:sldLayoutId id="2147483963" r:id="rId5"/>
    <p:sldLayoutId id="2147483964" r:id="rId6"/>
    <p:sldLayoutId id="2147483965" r:id="rId7"/>
    <p:sldLayoutId id="2147483966" r:id="rId8"/>
    <p:sldLayoutId id="2147483967" r:id="rId9"/>
    <p:sldLayoutId id="2147483968" r:id="rId10"/>
    <p:sldLayoutId id="2147483969" r:id="rId11"/>
    <p:sldLayoutId id="2147483970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  <a:ea typeface="ＭＳ Ｐゴシック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  <a:ea typeface="ＭＳ Ｐゴシック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  <a:ea typeface="ＭＳ Ｐゴシック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  <a:ea typeface="ＭＳ Ｐゴシック" pitchFamily="-107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  <a:ea typeface="ＭＳ Ｐゴシック" pitchFamily="-107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  <a:ea typeface="ＭＳ Ｐゴシック" pitchFamily="-107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  <a:ea typeface="ＭＳ Ｐゴシック" pitchFamily="-107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  <a:ea typeface="ＭＳ Ｐゴシック" pitchFamily="-107" charset="-128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Clr>
          <a:srgbClr val="64A954"/>
        </a:buClr>
        <a:buFont typeface="Wingdings 3" pitchFamily="18" charset="2"/>
        <a:buChar char=""/>
        <a:defRPr sz="2800">
          <a:solidFill>
            <a:srgbClr val="41454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Font typeface="Wingdings 3" pitchFamily="18" charset="2"/>
        <a:buChar char=""/>
        <a:defRPr sz="2400">
          <a:solidFill>
            <a:srgbClr val="414546"/>
          </a:solidFill>
          <a:latin typeface="+mn-lt"/>
          <a:ea typeface="+mn-ea"/>
        </a:defRPr>
      </a:lvl2pPr>
      <a:lvl3pPr marL="1084263" indent="-169863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Char char="–"/>
        <a:defRPr sz="2000">
          <a:solidFill>
            <a:srgbClr val="414546"/>
          </a:solidFill>
          <a:latin typeface="+mn-lt"/>
          <a:ea typeface="+mn-ea"/>
        </a:defRPr>
      </a:lvl3pPr>
      <a:lvl4pPr marL="1490663" indent="-169863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Font typeface="Times" pitchFamily="-107" charset="0"/>
        <a:buChar char="•"/>
        <a:defRPr sz="1600">
          <a:solidFill>
            <a:srgbClr val="414546"/>
          </a:solidFill>
          <a:latin typeface="+mn-lt"/>
          <a:ea typeface="+mn-ea"/>
        </a:defRPr>
      </a:lvl4pPr>
      <a:lvl5pPr marL="1879600" indent="-169863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Char char="»"/>
        <a:defRPr sz="1200">
          <a:solidFill>
            <a:srgbClr val="414546"/>
          </a:solidFill>
          <a:latin typeface="+mn-lt"/>
          <a:ea typeface="+mn-ea"/>
        </a:defRPr>
      </a:lvl5pPr>
      <a:lvl6pPr marL="2336800" indent="-169863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har char="»"/>
        <a:defRPr sz="1200">
          <a:solidFill>
            <a:srgbClr val="414546"/>
          </a:solidFill>
          <a:latin typeface="+mn-lt"/>
          <a:ea typeface="+mn-ea"/>
        </a:defRPr>
      </a:lvl6pPr>
      <a:lvl7pPr marL="2794000" indent="-169863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har char="»"/>
        <a:defRPr sz="1200">
          <a:solidFill>
            <a:srgbClr val="414546"/>
          </a:solidFill>
          <a:latin typeface="+mn-lt"/>
          <a:ea typeface="+mn-ea"/>
        </a:defRPr>
      </a:lvl7pPr>
      <a:lvl8pPr marL="3251200" indent="-169863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har char="»"/>
        <a:defRPr sz="1200">
          <a:solidFill>
            <a:srgbClr val="414546"/>
          </a:solidFill>
          <a:latin typeface="+mn-lt"/>
          <a:ea typeface="+mn-ea"/>
        </a:defRPr>
      </a:lvl8pPr>
      <a:lvl9pPr marL="3708400" indent="-169863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har char="»"/>
        <a:defRPr sz="1200">
          <a:solidFill>
            <a:srgbClr val="414546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Content Placeholder 4" descr="LabKey_4Color_logo_reflection_onwhite_tag.png"/>
          <p:cNvPicPr>
            <a:picLocks noChangeAspect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1444625" y="1774825"/>
            <a:ext cx="625475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2340" name="Rectangle 3"/>
          <p:cNvSpPr>
            <a:spLocks noChangeArrowheads="1"/>
          </p:cNvSpPr>
          <p:nvPr/>
        </p:nvSpPr>
        <p:spPr bwMode="auto">
          <a:xfrm>
            <a:off x="7866063" y="6477000"/>
            <a:ext cx="12017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lnSpc>
                <a:spcPct val="120000"/>
              </a:lnSpc>
              <a:defRPr/>
            </a:pPr>
            <a:r>
              <a:rPr lang="en-US" sz="1000" b="1">
                <a:solidFill>
                  <a:srgbClr val="5D879B"/>
                </a:solidFill>
                <a:latin typeface="Frutiger LT 45 Light"/>
                <a:ea typeface="ＭＳ Ｐゴシック" pitchFamily="-107" charset="-128"/>
              </a:rPr>
              <a:t>www.labkey.com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3810000"/>
            <a:ext cx="8458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76200" y="6567488"/>
            <a:ext cx="132397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800" dirty="0" smtClean="0">
                <a:solidFill>
                  <a:srgbClr val="84808A"/>
                </a:solidFill>
                <a:latin typeface="Arial" charset="0"/>
                <a:ea typeface="ＭＳ Ｐゴシック" pitchFamily="8" charset="-128"/>
              </a:rPr>
              <a:t>© 2011 LabKey Software</a:t>
            </a:r>
            <a:endParaRPr lang="en-US" sz="800" dirty="0">
              <a:solidFill>
                <a:srgbClr val="84808A"/>
              </a:solidFill>
              <a:latin typeface="Arial" charset="0"/>
              <a:ea typeface="ＭＳ Ｐゴシック" pitchFamily="8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  <a:ea typeface="ＭＳ Ｐゴシック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  <a:ea typeface="ＭＳ Ｐゴシック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  <a:ea typeface="ＭＳ Ｐゴシック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  <a:ea typeface="ＭＳ Ｐゴシック" pitchFamily="-107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  <a:ea typeface="ＭＳ Ｐゴシック" pitchFamily="-107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  <a:ea typeface="ＭＳ Ｐゴシック" pitchFamily="-107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  <a:ea typeface="ＭＳ Ｐゴシック" pitchFamily="-107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  <a:ea typeface="ＭＳ Ｐゴシック" pitchFamily="-107" charset="-128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Clr>
          <a:srgbClr val="64A954"/>
        </a:buClr>
        <a:buFont typeface="Wingdings 3" pitchFamily="18" charset="2"/>
        <a:defRPr sz="2800">
          <a:solidFill>
            <a:srgbClr val="41454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Font typeface="Wingdings 3" pitchFamily="18" charset="2"/>
        <a:defRPr sz="2400">
          <a:solidFill>
            <a:srgbClr val="414546"/>
          </a:solidFill>
          <a:latin typeface="+mn-lt"/>
          <a:ea typeface="+mn-ea"/>
        </a:defRPr>
      </a:lvl2pPr>
      <a:lvl3pPr marL="1084263" indent="-169863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defRPr sz="2000">
          <a:solidFill>
            <a:srgbClr val="414546"/>
          </a:solidFill>
          <a:latin typeface="+mn-lt"/>
          <a:ea typeface="+mn-ea"/>
        </a:defRPr>
      </a:lvl3pPr>
      <a:lvl4pPr marL="1490663" indent="-169863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Font typeface="Times" pitchFamily="-107" charset="0"/>
        <a:defRPr sz="1600">
          <a:solidFill>
            <a:srgbClr val="414546"/>
          </a:solidFill>
          <a:latin typeface="+mn-lt"/>
          <a:ea typeface="+mn-ea"/>
        </a:defRPr>
      </a:lvl4pPr>
      <a:lvl5pPr marL="1879600" indent="-169863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defRPr sz="1200">
          <a:solidFill>
            <a:srgbClr val="414546"/>
          </a:solidFill>
          <a:latin typeface="+mn-lt"/>
          <a:ea typeface="+mn-ea"/>
        </a:defRPr>
      </a:lvl5pPr>
      <a:lvl6pPr marL="2336800" indent="-169863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defRPr sz="1200">
          <a:solidFill>
            <a:srgbClr val="414546"/>
          </a:solidFill>
          <a:latin typeface="+mn-lt"/>
          <a:ea typeface="+mn-ea"/>
        </a:defRPr>
      </a:lvl6pPr>
      <a:lvl7pPr marL="2794000" indent="-169863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defRPr sz="1200">
          <a:solidFill>
            <a:srgbClr val="414546"/>
          </a:solidFill>
          <a:latin typeface="+mn-lt"/>
          <a:ea typeface="+mn-ea"/>
        </a:defRPr>
      </a:lvl7pPr>
      <a:lvl8pPr marL="3251200" indent="-169863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defRPr sz="1200">
          <a:solidFill>
            <a:srgbClr val="414546"/>
          </a:solidFill>
          <a:latin typeface="+mn-lt"/>
          <a:ea typeface="+mn-ea"/>
        </a:defRPr>
      </a:lvl8pPr>
      <a:lvl9pPr marL="3708400" indent="-169863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defRPr sz="1200">
          <a:solidFill>
            <a:srgbClr val="414546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abkey.org/wiki/home/Documentation/page.view?name=ext4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52400" y="3429000"/>
            <a:ext cx="6172200" cy="2819400"/>
          </a:xfrm>
        </p:spPr>
        <p:txBody>
          <a:bodyPr/>
          <a:lstStyle/>
          <a:p>
            <a:pPr algn="ctr" eaLnBrk="1" hangingPunct="1"/>
            <a:r>
              <a:rPr lang="en-US" sz="2400" dirty="0" smtClean="0"/>
              <a:t>LabKey Server Release 11.3</a:t>
            </a:r>
            <a:br>
              <a:rPr lang="en-US" sz="2400" dirty="0" smtClean="0"/>
            </a:br>
            <a:r>
              <a:rPr lang="en-US" sz="2400" dirty="0" smtClean="0"/>
              <a:t>Atlas Developers Meeting 11/16/2011</a:t>
            </a:r>
            <a:br>
              <a:rPr lang="en-US" sz="2400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Adam Rauch</a:t>
            </a:r>
            <a:br>
              <a:rPr lang="en-US" sz="2000" dirty="0" smtClean="0"/>
            </a:br>
            <a:r>
              <a:rPr lang="en-US" sz="2000" dirty="0" smtClean="0"/>
              <a:t>adam@labkey.com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11.2 Changes: Feedback or Usage?</a:t>
            </a:r>
            <a:endParaRPr lang="en-US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257800"/>
          </a:xfrm>
        </p:spPr>
        <p:txBody>
          <a:bodyPr>
            <a:noAutofit/>
          </a:bodyPr>
          <a:lstStyle/>
          <a:p>
            <a:r>
              <a:rPr lang="en-US" dirty="0" smtClean="0"/>
              <a:t>New SQL Editor</a:t>
            </a:r>
          </a:p>
          <a:p>
            <a:r>
              <a:rPr lang="en-US" dirty="0" err="1" smtClean="0"/>
              <a:t>ExtJS</a:t>
            </a:r>
            <a:r>
              <a:rPr lang="en-US" dirty="0" smtClean="0"/>
              <a:t> 4.0</a:t>
            </a:r>
          </a:p>
          <a:p>
            <a:r>
              <a:rPr lang="en-US" dirty="0" smtClean="0"/>
              <a:t>Python API</a:t>
            </a:r>
          </a:p>
          <a:p>
            <a:r>
              <a:rPr lang="en-US" dirty="0" smtClean="0"/>
              <a:t>Large external data sources</a:t>
            </a:r>
          </a:p>
          <a:p>
            <a:r>
              <a:rPr lang="en-US" dirty="0" smtClean="0"/>
              <a:t>Oracle</a:t>
            </a:r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A845CA2-17B4-4896-8EBF-856427155432}" type="slidenum">
              <a:rPr lang="en-US" smtClean="0"/>
              <a:pPr>
                <a:defRPr/>
              </a:pPr>
              <a:t>2</a:t>
            </a:fld>
            <a:endParaRPr lang="en-US" sz="1400" b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57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/>
              <a:t>Significant</a:t>
            </a:r>
            <a:r>
              <a:rPr lang="en-US" sz="2800" b="1" dirty="0" smtClean="0"/>
              <a:t> Changes in 11.3</a:t>
            </a:r>
            <a:endParaRPr lang="en-US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4724400"/>
          </a:xfrm>
        </p:spPr>
        <p:txBody>
          <a:bodyPr>
            <a:noAutofit/>
          </a:bodyPr>
          <a:lstStyle/>
          <a:p>
            <a:r>
              <a:rPr lang="en-US" dirty="0"/>
              <a:t>@</a:t>
            </a:r>
            <a:r>
              <a:rPr lang="en-US" dirty="0" err="1" smtClean="0"/>
              <a:t>RequiresPermissions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perms) removed</a:t>
            </a:r>
          </a:p>
          <a:p>
            <a:pPr lvl="1"/>
            <a:r>
              <a:rPr lang="en-US" dirty="0" smtClean="0"/>
              <a:t>Annotation on controller action classes</a:t>
            </a:r>
          </a:p>
          <a:p>
            <a:pPr lvl="1"/>
            <a:r>
              <a:rPr lang="en-US" dirty="0" smtClean="0"/>
              <a:t>Bitmask-based permissions were replaced by class-based system two years ago</a:t>
            </a:r>
          </a:p>
          <a:p>
            <a:pPr lvl="1"/>
            <a:r>
              <a:rPr lang="en-US" dirty="0" smtClean="0"/>
              <a:t>@</a:t>
            </a:r>
            <a:r>
              <a:rPr lang="en-US" dirty="0" err="1" smtClean="0"/>
              <a:t>RequiresPermissionsClass</a:t>
            </a:r>
            <a:r>
              <a:rPr lang="en-US" dirty="0" smtClean="0"/>
              <a:t> annotation only option</a:t>
            </a:r>
            <a:r>
              <a:rPr lang="en-US" dirty="0"/>
              <a:t> </a:t>
            </a:r>
            <a:r>
              <a:rPr lang="en-US" dirty="0" smtClean="0"/>
              <a:t>now</a:t>
            </a:r>
          </a:p>
          <a:p>
            <a:r>
              <a:rPr lang="en-US" dirty="0" smtClean="0"/>
              <a:t>Column caption generation for looked-up columns</a:t>
            </a:r>
          </a:p>
          <a:p>
            <a:pPr lvl="1"/>
            <a:r>
              <a:rPr lang="en-US" dirty="0" smtClean="0"/>
              <a:t>Now, </a:t>
            </a:r>
            <a:r>
              <a:rPr lang="en-US" dirty="0"/>
              <a:t>only the caption of the </a:t>
            </a:r>
            <a:r>
              <a:rPr lang="en-US" u="sng" dirty="0" smtClean="0"/>
              <a:t>last</a:t>
            </a:r>
            <a:r>
              <a:rPr lang="en-US" dirty="0" smtClean="0"/>
              <a:t> column is shown</a:t>
            </a:r>
            <a:endParaRPr lang="en-US" dirty="0"/>
          </a:p>
          <a:p>
            <a:pPr lvl="1"/>
            <a:r>
              <a:rPr lang="en-US" dirty="0" smtClean="0"/>
              <a:t>e.g., "Label</a:t>
            </a:r>
            <a:r>
              <a:rPr lang="en-US" dirty="0"/>
              <a:t>" instead of </a:t>
            </a:r>
            <a:r>
              <a:rPr lang="en-US" dirty="0" smtClean="0"/>
              <a:t>“Participant </a:t>
            </a:r>
            <a:r>
              <a:rPr lang="en-US" dirty="0"/>
              <a:t>Visit Cohort Label</a:t>
            </a:r>
            <a:r>
              <a:rPr lang="en-US" dirty="0" smtClean="0"/>
              <a:t>"</a:t>
            </a:r>
            <a:endParaRPr lang="en-US" dirty="0" smtClean="0"/>
          </a:p>
          <a:p>
            <a:pPr lvl="1"/>
            <a:r>
              <a:rPr lang="en-US" dirty="0" smtClean="0"/>
              <a:t>Affects export (Excel</a:t>
            </a:r>
            <a:r>
              <a:rPr lang="en-US" dirty="0"/>
              <a:t>, TSV, and </a:t>
            </a:r>
            <a:r>
              <a:rPr lang="en-US" dirty="0" err="1" smtClean="0"/>
              <a:t>Rlabkey</a:t>
            </a:r>
            <a:r>
              <a:rPr lang="en-US" dirty="0" smtClean="0"/>
              <a:t>, but not </a:t>
            </a:r>
            <a:r>
              <a:rPr lang="en-US" dirty="0"/>
              <a:t>R reports</a:t>
            </a:r>
            <a:r>
              <a:rPr lang="en-US" dirty="0" smtClean="0"/>
              <a:t>) so external tools may be impacted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A845CA2-17B4-4896-8EBF-856427155432}" type="slidenum">
              <a:rPr lang="en-US" smtClean="0"/>
              <a:pPr>
                <a:defRPr/>
              </a:pPr>
              <a:t>3</a:t>
            </a:fld>
            <a:endParaRPr lang="en-US" sz="1400" b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376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/>
              <a:t>Client-Side JavaScript</a:t>
            </a:r>
            <a:endParaRPr lang="en-US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724400"/>
          </a:xfrm>
        </p:spPr>
        <p:txBody>
          <a:bodyPr>
            <a:noAutofit/>
          </a:bodyPr>
          <a:lstStyle/>
          <a:p>
            <a:r>
              <a:rPr lang="en-US" dirty="0" smtClean="0"/>
              <a:t>JavaScript API:</a:t>
            </a:r>
            <a:endParaRPr lang="en-US" dirty="0" smtClean="0"/>
          </a:p>
          <a:p>
            <a:pPr lvl="1"/>
            <a:r>
              <a:rPr lang="en-US" dirty="0" err="1" smtClean="0"/>
              <a:t>LABKEY.Utils.getDateAltFormats</a:t>
            </a:r>
            <a:r>
              <a:rPr lang="en-US" dirty="0" smtClean="0"/>
              <a:t>()</a:t>
            </a:r>
          </a:p>
          <a:p>
            <a:pPr lvl="1"/>
            <a:r>
              <a:rPr lang="en-US" dirty="0" smtClean="0"/>
              <a:t>Utils.js </a:t>
            </a:r>
            <a:r>
              <a:rPr lang="en-US" dirty="0" err="1" smtClean="0"/>
              <a:t>misc</a:t>
            </a:r>
            <a:r>
              <a:rPr lang="en-US" dirty="0" smtClean="0"/>
              <a:t> helpers: </a:t>
            </a:r>
            <a:r>
              <a:rPr lang="en-US" dirty="0" err="1" smtClean="0"/>
              <a:t>onError</a:t>
            </a:r>
            <a:r>
              <a:rPr lang="en-US" dirty="0" smtClean="0"/>
              <a:t>(), </a:t>
            </a:r>
            <a:r>
              <a:rPr lang="en-US" dirty="0" err="1" smtClean="0"/>
              <a:t>isEmptyObj</a:t>
            </a:r>
            <a:r>
              <a:rPr lang="en-US" dirty="0" smtClean="0"/>
              <a:t>(), </a:t>
            </a:r>
            <a:r>
              <a:rPr lang="en-US" dirty="0" err="1" smtClean="0"/>
              <a:t>roundNumber</a:t>
            </a:r>
            <a:r>
              <a:rPr lang="en-US" dirty="0" smtClean="0"/>
              <a:t>(), </a:t>
            </a:r>
            <a:r>
              <a:rPr lang="en-US" dirty="0" err="1" smtClean="0"/>
              <a:t>padString</a:t>
            </a:r>
            <a:r>
              <a:rPr lang="en-US" dirty="0" smtClean="0"/>
              <a:t>(), </a:t>
            </a:r>
            <a:r>
              <a:rPr lang="en-US" dirty="0" err="1" smtClean="0"/>
              <a:t>caseInsensitiveEquals</a:t>
            </a:r>
            <a:r>
              <a:rPr lang="en-US" dirty="0" smtClean="0"/>
              <a:t>()</a:t>
            </a:r>
          </a:p>
          <a:p>
            <a:pPr lvl="1"/>
            <a:r>
              <a:rPr lang="en-US" dirty="0" smtClean="0"/>
              <a:t>Bug fixes, documentation</a:t>
            </a:r>
          </a:p>
          <a:p>
            <a:r>
              <a:rPr lang="en-US" dirty="0" smtClean="0"/>
              <a:t>Ext </a:t>
            </a:r>
            <a:r>
              <a:rPr lang="en-US" dirty="0" smtClean="0"/>
              <a:t>JS</a:t>
            </a:r>
          </a:p>
          <a:p>
            <a:pPr lvl="1"/>
            <a:r>
              <a:rPr lang="en-US" dirty="0" smtClean="0"/>
              <a:t>Upgraded to Ext 4.0.7... use Ext 4 for all new </a:t>
            </a:r>
            <a:r>
              <a:rPr lang="en-US" dirty="0" err="1" smtClean="0"/>
              <a:t>dev</a:t>
            </a:r>
            <a:endParaRPr lang="en-US" dirty="0" smtClean="0"/>
          </a:p>
          <a:p>
            <a:pPr lvl="1"/>
            <a:r>
              <a:rPr lang="en-US" dirty="0" smtClean="0"/>
              <a:t>Added Ext4 </a:t>
            </a:r>
            <a:r>
              <a:rPr lang="en-US" dirty="0"/>
              <a:t>Store, </a:t>
            </a:r>
            <a:r>
              <a:rPr lang="en-US" dirty="0" err="1"/>
              <a:t>FormPanel</a:t>
            </a:r>
            <a:r>
              <a:rPr lang="en-US" dirty="0"/>
              <a:t>, </a:t>
            </a:r>
            <a:r>
              <a:rPr lang="en-US" dirty="0" err="1" smtClean="0"/>
              <a:t>GridPanel</a:t>
            </a:r>
            <a:r>
              <a:rPr lang="en-US" dirty="0" smtClean="0"/>
              <a:t>, et al</a:t>
            </a:r>
            <a:endParaRPr lang="en-US" dirty="0"/>
          </a:p>
          <a:p>
            <a:pPr lvl="1"/>
            <a:r>
              <a:rPr lang="en-US" dirty="0" smtClean="0"/>
              <a:t>We’re migrating all our code </a:t>
            </a:r>
            <a:r>
              <a:rPr lang="en-US" dirty="0" smtClean="0"/>
              <a:t>to Ext 4; Ext 3 is now deprecated and will be removed </a:t>
            </a:r>
            <a:r>
              <a:rPr lang="en-US" dirty="0" smtClean="0"/>
              <a:t>eventually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A845CA2-17B4-4896-8EBF-856427155432}" type="slidenum">
              <a:rPr lang="en-US" smtClean="0"/>
              <a:pPr>
                <a:defRPr/>
              </a:pPr>
              <a:t>4</a:t>
            </a:fld>
            <a:endParaRPr lang="en-US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/>
              <a:t>Other Scripting Languages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724400"/>
          </a:xfrm>
        </p:spPr>
        <p:txBody>
          <a:bodyPr>
            <a:noAutofit/>
          </a:bodyPr>
          <a:lstStyle/>
          <a:p>
            <a:r>
              <a:rPr lang="en-US" dirty="0" smtClean="0"/>
              <a:t>No real changes to Java</a:t>
            </a:r>
            <a:r>
              <a:rPr lang="en-US" dirty="0" smtClean="0"/>
              <a:t>, R, SAS, or Perl </a:t>
            </a:r>
            <a:r>
              <a:rPr lang="en-US" dirty="0" smtClean="0"/>
              <a:t>libraries</a:t>
            </a:r>
          </a:p>
          <a:p>
            <a:pPr lvl="1"/>
            <a:r>
              <a:rPr lang="en-US" dirty="0" smtClean="0"/>
              <a:t>A few Perl API bug fixes</a:t>
            </a:r>
            <a:endParaRPr lang="en-US" dirty="0" smtClean="0"/>
          </a:p>
          <a:p>
            <a:r>
              <a:rPr lang="en-US" dirty="0"/>
              <a:t>Reminder: new Python client library</a:t>
            </a:r>
          </a:p>
          <a:p>
            <a:r>
              <a:rPr lang="en-US" dirty="0" smtClean="0"/>
              <a:t>Assay </a:t>
            </a:r>
            <a:r>
              <a:rPr lang="en-US" dirty="0" smtClean="0"/>
              <a:t>transform scripts</a:t>
            </a:r>
          </a:p>
          <a:p>
            <a:pPr lvl="1"/>
            <a:r>
              <a:rPr lang="en-US" dirty="0" smtClean="0"/>
              <a:t>Scripts can run before </a:t>
            </a:r>
            <a:r>
              <a:rPr lang="en-US" dirty="0" smtClean="0"/>
              <a:t>inferring types: trim white space, replace “-” or “NA” with null, etc</a:t>
            </a:r>
            <a:r>
              <a:rPr lang="en-US" dirty="0" smtClean="0"/>
              <a:t>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A845CA2-17B4-4896-8EBF-856427155432}" type="slidenum">
              <a:rPr lang="en-US" smtClean="0"/>
              <a:pPr>
                <a:defRPr/>
              </a:pPr>
              <a:t>5</a:t>
            </a:fld>
            <a:endParaRPr lang="en-US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Other Potential Areas of Interest</a:t>
            </a:r>
            <a:endParaRPr lang="en-US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029200"/>
          </a:xfrm>
        </p:spPr>
        <p:txBody>
          <a:bodyPr>
            <a:noAutofit/>
          </a:bodyPr>
          <a:lstStyle/>
          <a:p>
            <a:r>
              <a:rPr lang="en-US" dirty="0" smtClean="0"/>
              <a:t>Support for building on JDK 7 &amp; running on JRE 7</a:t>
            </a:r>
            <a:endParaRPr lang="en-US" dirty="0" smtClean="0"/>
          </a:p>
          <a:p>
            <a:r>
              <a:rPr lang="en-US" dirty="0" smtClean="0"/>
              <a:t>Nested security groups</a:t>
            </a:r>
          </a:p>
          <a:p>
            <a:r>
              <a:rPr lang="en-US" dirty="0" smtClean="0"/>
              <a:t>Data browser, thumbnails, etc.</a:t>
            </a:r>
          </a:p>
          <a:p>
            <a:r>
              <a:rPr lang="en-US" dirty="0" smtClean="0"/>
              <a:t>Header locking</a:t>
            </a:r>
          </a:p>
          <a:p>
            <a:endParaRPr lang="en-US" dirty="0"/>
          </a:p>
          <a:p>
            <a:r>
              <a:rPr lang="en-US" dirty="0" smtClean="0"/>
              <a:t>Support for ancillary studies</a:t>
            </a:r>
          </a:p>
          <a:p>
            <a:r>
              <a:rPr lang="en-US" dirty="0" smtClean="0"/>
              <a:t>Quick participant group create from any dataset</a:t>
            </a:r>
          </a:p>
          <a:p>
            <a:r>
              <a:rPr lang="en-US" dirty="0" smtClean="0"/>
              <a:t>Time chart: visit map, means, multiple groups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A845CA2-17B4-4896-8EBF-856427155432}" type="slidenum">
              <a:rPr lang="en-US" smtClean="0"/>
              <a:pPr>
                <a:defRPr/>
              </a:pPr>
              <a:t>6</a:t>
            </a:fld>
            <a:endParaRPr lang="en-US" sz="1400" b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41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Table Layer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257800"/>
          </a:xfrm>
        </p:spPr>
        <p:txBody>
          <a:bodyPr>
            <a:noAutofit/>
          </a:bodyPr>
          <a:lstStyle/>
          <a:p>
            <a:r>
              <a:rPr lang="en-US" dirty="0" smtClean="0"/>
              <a:t>Table.java provides access to database tables</a:t>
            </a:r>
          </a:p>
          <a:p>
            <a:pPr lvl="1"/>
            <a:r>
              <a:rPr lang="en-US" dirty="0" smtClean="0"/>
              <a:t>Hides grungy details of JDBC</a:t>
            </a:r>
          </a:p>
          <a:p>
            <a:pPr lvl="1"/>
            <a:r>
              <a:rPr lang="en-US" dirty="0" smtClean="0"/>
              <a:t>Provides ORM – mapping Java objects </a:t>
            </a:r>
            <a:r>
              <a:rPr lang="en-US" dirty="0" smtClean="0">
                <a:sym typeface="Wingdings"/>
              </a:rPr>
              <a:t>to/from</a:t>
            </a:r>
            <a:r>
              <a:rPr lang="en-US" dirty="0" smtClean="0">
                <a:sym typeface="Wingdings" pitchFamily="2" charset="2"/>
              </a:rPr>
              <a:t> tables</a:t>
            </a:r>
            <a:endParaRPr lang="en-US" dirty="0" smtClean="0"/>
          </a:p>
          <a:p>
            <a:pPr lvl="1"/>
            <a:r>
              <a:rPr lang="en-US" dirty="0" smtClean="0"/>
              <a:t>Supports select, execute, insert, update, delete</a:t>
            </a:r>
          </a:p>
          <a:p>
            <a:r>
              <a:rPr lang="en-US" dirty="0" smtClean="0"/>
              <a:t>Table “interface” is straightforward but inflexible</a:t>
            </a:r>
          </a:p>
          <a:p>
            <a:pPr lvl="1"/>
            <a:r>
              <a:rPr lang="en-US" dirty="0" smtClean="0"/>
              <a:t>100+ static methods that </a:t>
            </a:r>
            <a:r>
              <a:rPr lang="en-US" dirty="0" err="1" smtClean="0"/>
              <a:t>munge</a:t>
            </a:r>
            <a:r>
              <a:rPr lang="en-US" dirty="0" smtClean="0"/>
              <a:t> query source, modifiers, and output formats into one parameter list</a:t>
            </a:r>
            <a:endParaRPr lang="en-US" dirty="0"/>
          </a:p>
          <a:p>
            <a:pPr lvl="1"/>
            <a:r>
              <a:rPr lang="en-US" dirty="0" smtClean="0"/>
              <a:t>Results in telescoping </a:t>
            </a:r>
            <a:r>
              <a:rPr lang="en-US" dirty="0" smtClean="0"/>
              <a:t>parameters, method </a:t>
            </a:r>
            <a:r>
              <a:rPr lang="en-US" dirty="0" smtClean="0"/>
              <a:t>explosion</a:t>
            </a:r>
          </a:p>
          <a:p>
            <a:pPr lvl="1"/>
            <a:r>
              <a:rPr lang="en-US" dirty="0" smtClean="0"/>
              <a:t>Every method throws checked </a:t>
            </a:r>
            <a:r>
              <a:rPr lang="en-US" dirty="0" err="1" smtClean="0"/>
              <a:t>SQLException</a:t>
            </a:r>
            <a:r>
              <a:rPr lang="en-US" dirty="0" smtClean="0"/>
              <a:t>, which callers can rarely handle</a:t>
            </a:r>
          </a:p>
          <a:p>
            <a:pPr lvl="1"/>
            <a:r>
              <a:rPr lang="en-US" dirty="0" smtClean="0"/>
              <a:t>Also, </a:t>
            </a:r>
            <a:r>
              <a:rPr lang="en-US" dirty="0" smtClean="0"/>
              <a:t>static methods </a:t>
            </a:r>
            <a:r>
              <a:rPr lang="en-US" dirty="0" smtClean="0"/>
              <a:t>don’t share implementation well, resulting in </a:t>
            </a:r>
            <a:r>
              <a:rPr lang="en-US" dirty="0" smtClean="0"/>
              <a:t>duplication and inconsistencies</a:t>
            </a:r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A845CA2-17B4-4896-8EBF-856427155432}" type="slidenum">
              <a:rPr lang="en-US" smtClean="0"/>
              <a:pPr>
                <a:defRPr/>
              </a:pPr>
              <a:t>7</a:t>
            </a:fld>
            <a:endParaRPr lang="en-US" sz="1400" b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84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New Approach: </a:t>
            </a:r>
            <a:r>
              <a:rPr lang="en-US" sz="2800" dirty="0" err="1" smtClean="0"/>
              <a:t>JdbcCommand</a:t>
            </a:r>
            <a:endParaRPr lang="en-US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257800"/>
          </a:xfrm>
        </p:spPr>
        <p:txBody>
          <a:bodyPr>
            <a:noAutofit/>
          </a:bodyPr>
          <a:lstStyle/>
          <a:p>
            <a:r>
              <a:rPr lang="en-US" dirty="0" smtClean="0"/>
              <a:t>Allows </a:t>
            </a:r>
            <a:r>
              <a:rPr lang="en-US" dirty="0"/>
              <a:t>much more flexible composition</a:t>
            </a:r>
          </a:p>
          <a:p>
            <a:r>
              <a:rPr lang="en-US" dirty="0" smtClean="0"/>
              <a:t>Can specify Exception framework per call</a:t>
            </a:r>
          </a:p>
          <a:p>
            <a:pPr lvl="1"/>
            <a:r>
              <a:rPr lang="en-US" dirty="0" smtClean="0"/>
              <a:t>Spring runtime </a:t>
            </a:r>
            <a:r>
              <a:rPr lang="en-US" dirty="0" err="1" smtClean="0"/>
              <a:t>DataAccessExceptions</a:t>
            </a:r>
            <a:r>
              <a:rPr lang="en-US" dirty="0" smtClean="0"/>
              <a:t> (default)</a:t>
            </a:r>
          </a:p>
          <a:p>
            <a:pPr lvl="1"/>
            <a:r>
              <a:rPr lang="en-US" dirty="0" err="1" smtClean="0"/>
              <a:t>RuntimeSQLException</a:t>
            </a:r>
            <a:endParaRPr lang="en-US" dirty="0" smtClean="0"/>
          </a:p>
          <a:p>
            <a:pPr lvl="1"/>
            <a:r>
              <a:rPr lang="en-US" dirty="0" smtClean="0"/>
              <a:t>Checked </a:t>
            </a:r>
            <a:r>
              <a:rPr lang="en-US" dirty="0" err="1" smtClean="0"/>
              <a:t>SQLException</a:t>
            </a:r>
            <a:r>
              <a:rPr lang="en-US" dirty="0" smtClean="0"/>
              <a:t> (for backward compatibility)</a:t>
            </a:r>
          </a:p>
          <a:p>
            <a:r>
              <a:rPr lang="en-US" dirty="0" smtClean="0"/>
              <a:t>Plan</a:t>
            </a:r>
          </a:p>
          <a:p>
            <a:pPr lvl="1"/>
            <a:r>
              <a:rPr lang="en-US" dirty="0" err="1" smtClean="0"/>
              <a:t>JdbcCommand</a:t>
            </a:r>
            <a:r>
              <a:rPr lang="en-US" dirty="0" smtClean="0"/>
              <a:t> (Selector &amp; Executor) available in 11.3</a:t>
            </a:r>
          </a:p>
          <a:p>
            <a:pPr lvl="1"/>
            <a:r>
              <a:rPr lang="en-US" dirty="0" smtClean="0"/>
              <a:t>Table layer being rewritten as calls to </a:t>
            </a:r>
            <a:r>
              <a:rPr lang="en-US" dirty="0" err="1" smtClean="0"/>
              <a:t>JdbcCommands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Will extend Selector &amp; add Update, Insert, Delete (12.1?)</a:t>
            </a:r>
          </a:p>
          <a:p>
            <a:pPr lvl="1"/>
            <a:r>
              <a:rPr lang="en-US" dirty="0" smtClean="0"/>
              <a:t>Will deprecate Table layer and migrate our code away</a:t>
            </a:r>
            <a:endParaRPr lang="en-US" dirty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A845CA2-17B4-4896-8EBF-856427155432}" type="slidenum">
              <a:rPr lang="en-US" smtClean="0"/>
              <a:pPr>
                <a:defRPr/>
              </a:pPr>
              <a:t>8</a:t>
            </a:fld>
            <a:endParaRPr lang="en-US" sz="1400" b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36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2416175"/>
            <a:ext cx="7772400" cy="1470025"/>
          </a:xfrm>
        </p:spPr>
        <p:txBody>
          <a:bodyPr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Questions?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69F05DB-022D-41DF-8E71-AF6A53B7AC1F}" type="slidenum">
              <a:rPr lang="en-US" smtClean="0"/>
              <a:pPr>
                <a:defRPr/>
              </a:pPr>
              <a:t>9</a:t>
            </a:fld>
            <a:endParaRPr lang="en-US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err="1" smtClean="0"/>
              <a:t>ExtJS</a:t>
            </a:r>
            <a:r>
              <a:rPr lang="en-US" sz="2800" b="1" dirty="0" smtClean="0"/>
              <a:t> 4.0 Example</a:t>
            </a:r>
            <a:endParaRPr lang="en-US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257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&lt;!–- From 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  <a:hlinkClick r:id="rId2"/>
              </a:rPr>
              <a:t>https://www.labkey.org/wiki/home/Documentation/page.view?name=ext4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--&gt;</a:t>
            </a: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&lt;script type="text/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javascript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"&gt;</a:t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LABKEY.requiresExt4Sandbox();  // Ext4 runs in sandbox mode for now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Ext4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.onReady(function(){</a:t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store =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Ext4.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create('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Ext.data.JsonStore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', {</a:t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fields: ['name', 'data1', 'data2', 'data3', 'data4'],</a:t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data: [</a:t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    {'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name':'metric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one', 'data1':10, 'data2':12, 'data3':14, 'data4':8},</a:t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	    {'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name':'metric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two', 'data1':7, 'data2':8, 'data3':16, 'data4':10},</a:t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	    {'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name':'metric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three', 'data1':5, 'data2':2, 'data3':14, 'data4':12},</a:t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    {'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name':'metric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four', 'data1':2, 'data2':14, 'data3':6, 'data4':1},</a:t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    {'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name':'metric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five', 'data1':27, 'data2':38, 'data3':36, 'data4':13} </a:t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]</a:t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});</a:t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Ext4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.create('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Ext.chart.Chart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', {</a:t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renderTo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: '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chartDiv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',</a:t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width: 500,</a:t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height: 300,</a:t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store: store,</a:t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    [ ... Other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config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params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... ]</a:t>
            </a:r>
          </a:p>
          <a:p>
            <a:pPr>
              <a:buNone/>
            </a:pP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    });</a:t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&lt;/script&gt;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&lt;div id='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chartDiv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'&gt;&lt;/div&gt;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A845CA2-17B4-4896-8EBF-856427155432}" type="slidenum">
              <a:rPr lang="en-US" smtClean="0"/>
              <a:pPr>
                <a:defRPr/>
              </a:pPr>
              <a:t>10</a:t>
            </a:fld>
            <a:endParaRPr lang="en-US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Blank Presentation">
  <a:themeElements>
    <a:clrScheme name="1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Blank Presentation">
  <a:themeElements>
    <a:clrScheme name="2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Blank Presentation">
  <a:themeElements>
    <a:clrScheme name="4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PrimateGenomics</Template>
  <TotalTime>16866</TotalTime>
  <Words>459</Words>
  <Application>Microsoft Office PowerPoint</Application>
  <PresentationFormat>On-screen Show (4:3)</PresentationFormat>
  <Paragraphs>81</Paragraphs>
  <Slides>10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  <vt:variant>
        <vt:lpstr>Custom Shows</vt:lpstr>
      </vt:variant>
      <vt:variant>
        <vt:i4>1</vt:i4>
      </vt:variant>
    </vt:vector>
  </HeadingPairs>
  <TitlesOfParts>
    <vt:vector size="14" baseType="lpstr">
      <vt:lpstr>2_Blank Presentation</vt:lpstr>
      <vt:lpstr>3_Blank Presentation</vt:lpstr>
      <vt:lpstr>4_Blank Presentation</vt:lpstr>
      <vt:lpstr>LabKey Server Release 11.3 Atlas Developers Meeting 11/16/2011   Adam Rauch adam@labkey.com </vt:lpstr>
      <vt:lpstr>11.2 Changes: Feedback or Usage?</vt:lpstr>
      <vt:lpstr>Significant Changes in 11.3</vt:lpstr>
      <vt:lpstr>Client-Side JavaScript</vt:lpstr>
      <vt:lpstr>Other Scripting Languages</vt:lpstr>
      <vt:lpstr>Other Potential Areas of Interest</vt:lpstr>
      <vt:lpstr>Table Layer</vt:lpstr>
      <vt:lpstr>New Approach: JdbcCommand</vt:lpstr>
      <vt:lpstr>Questions?</vt:lpstr>
      <vt:lpstr>ExtJS 4.0 Example</vt:lpstr>
      <vt:lpstr>Atlas Dev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LabKey Server Release 11.2 Atlas Developers Meeting 7/21/2011   Adam Rauch adam@labkey.com </dc:title>
  <dc:creator>adam</dc:creator>
  <cp:lastModifiedBy>adam</cp:lastModifiedBy>
  <cp:revision>24</cp:revision>
  <dcterms:created xsi:type="dcterms:W3CDTF">2008-12-04T15:48:05Z</dcterms:created>
  <dcterms:modified xsi:type="dcterms:W3CDTF">2011-11-16T23:38:51Z</dcterms:modified>
</cp:coreProperties>
</file>